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4"/>
  </p:notesMasterIdLst>
  <p:sldIdLst>
    <p:sldId id="288" r:id="rId6"/>
    <p:sldId id="257" r:id="rId7"/>
    <p:sldId id="295" r:id="rId8"/>
    <p:sldId id="276" r:id="rId9"/>
    <p:sldId id="259" r:id="rId10"/>
    <p:sldId id="291" r:id="rId11"/>
    <p:sldId id="271" r:id="rId12"/>
    <p:sldId id="29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2" d="100"/>
          <a:sy n="62" d="100"/>
        </p:scale>
        <p:origin x="14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249CFA-ED21-4D73-9AE8-2B99149E4F98}" type="datetimeFigureOut">
              <a:rPr lang="en-US" smtClean="0"/>
              <a:t>11/24/2020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7BB18D-BBAE-4F1F-A0A3-CA4B9F4D498F}" type="slidenum">
              <a:rPr lang="en-US" smtClean="0"/>
              <a:t>‹#›</a:t>
            </a:fld>
            <a:endParaRPr lang="en-US"/>
          </a:p>
        </p:txBody>
      </p:sp>
    </p:spTree>
    <p:extLst>
      <p:ext uri="{BB962C8B-B14F-4D97-AF65-F5344CB8AC3E}">
        <p14:creationId xmlns:p14="http://schemas.microsoft.com/office/powerpoint/2010/main" val="14039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1" y="0"/>
            <a:ext cx="3342503"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3660006" y="480469"/>
            <a:ext cx="4781350"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3660008" y="2960144"/>
            <a:ext cx="4781350"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580" y="5925744"/>
            <a:ext cx="1683776"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3660008" y="4530726"/>
            <a:ext cx="4781525"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5292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9144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4056487" y="4919056"/>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06" y="743408"/>
            <a:ext cx="2380241" cy="638661"/>
          </a:xfrm>
          <a:prstGeom prst="rect">
            <a:avLst/>
          </a:prstGeom>
        </p:spPr>
      </p:pic>
      <p:sp>
        <p:nvSpPr>
          <p:cNvPr id="17" name="Title 1">
            <a:extLst>
              <a:ext uri="{FF2B5EF4-FFF2-40B4-BE49-F238E27FC236}">
                <a16:creationId xmlns:a16="http://schemas.microsoft.com/office/drawing/2014/main" id="{5CECF0CC-4A14-4B87-9C8E-AB7DD92BCEC9}"/>
              </a:ext>
            </a:extLst>
          </p:cNvPr>
          <p:cNvSpPr>
            <a:spLocks noGrp="1"/>
          </p:cNvSpPr>
          <p:nvPr>
            <p:ph type="title" hasCustomPrompt="1"/>
          </p:nvPr>
        </p:nvSpPr>
        <p:spPr>
          <a:xfrm>
            <a:off x="3054045" y="1607392"/>
            <a:ext cx="5518774" cy="1600200"/>
          </a:xfrm>
        </p:spPr>
        <p:txBody>
          <a:bodyPr anchor="b">
            <a:normAutofit/>
          </a:bodyPr>
          <a:lstStyle>
            <a:lvl1pPr>
              <a:defRPr sz="4000">
                <a:solidFill>
                  <a:schemeClr val="tx1"/>
                </a:solidFill>
              </a:defRPr>
            </a:lvl1pPr>
          </a:lstStyle>
          <a:p>
            <a:r>
              <a:rPr lang="en-US" dirty="0"/>
              <a:t>Thank you!</a:t>
            </a:r>
          </a:p>
        </p:txBody>
      </p:sp>
      <p:sp>
        <p:nvSpPr>
          <p:cNvPr id="5" name="Text Placeholder 4">
            <a:extLst>
              <a:ext uri="{FF2B5EF4-FFF2-40B4-BE49-F238E27FC236}">
                <a16:creationId xmlns:a16="http://schemas.microsoft.com/office/drawing/2014/main" id="{8B075A97-7B8E-4C83-844F-43A417C99649}"/>
              </a:ext>
            </a:extLst>
          </p:cNvPr>
          <p:cNvSpPr>
            <a:spLocks noGrp="1"/>
          </p:cNvSpPr>
          <p:nvPr>
            <p:ph type="body" sz="quarter" idx="13" hasCustomPrompt="1"/>
          </p:nvPr>
        </p:nvSpPr>
        <p:spPr>
          <a:xfrm>
            <a:off x="3054045" y="4172109"/>
            <a:ext cx="5518455" cy="509503"/>
          </a:xfrm>
        </p:spPr>
        <p:txBody>
          <a:bodyPr>
            <a:normAutofit/>
          </a:bodyPr>
          <a:lstStyle>
            <a:lvl1pPr>
              <a:defRPr sz="3200">
                <a:solidFill>
                  <a:schemeClr val="bg1"/>
                </a:solidFill>
                <a:latin typeface="+mj-lt"/>
              </a:defRPr>
            </a:lvl1pPr>
          </a:lstStyle>
          <a:p>
            <a:pPr lvl="0"/>
            <a:r>
              <a:rPr lang="en-US" dirty="0"/>
              <a:t>Let’s stay in touch.</a:t>
            </a:r>
          </a:p>
        </p:txBody>
      </p:sp>
      <p:sp>
        <p:nvSpPr>
          <p:cNvPr id="18" name="Text Placeholder 11">
            <a:extLst>
              <a:ext uri="{FF2B5EF4-FFF2-40B4-BE49-F238E27FC236}">
                <a16:creationId xmlns:a16="http://schemas.microsoft.com/office/drawing/2014/main" id="{5C3014D6-E780-4DAC-9047-184BB44F2812}"/>
              </a:ext>
            </a:extLst>
          </p:cNvPr>
          <p:cNvSpPr>
            <a:spLocks noGrp="1"/>
          </p:cNvSpPr>
          <p:nvPr>
            <p:ph type="body" sz="quarter" idx="14" hasCustomPrompt="1"/>
          </p:nvPr>
        </p:nvSpPr>
        <p:spPr>
          <a:xfrm>
            <a:off x="3053726" y="4919056"/>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Email:</a:t>
            </a:r>
          </a:p>
        </p:txBody>
      </p:sp>
      <p:sp>
        <p:nvSpPr>
          <p:cNvPr id="19" name="Text Placeholder 11">
            <a:extLst>
              <a:ext uri="{FF2B5EF4-FFF2-40B4-BE49-F238E27FC236}">
                <a16:creationId xmlns:a16="http://schemas.microsoft.com/office/drawing/2014/main" id="{645E8E91-EF31-48B1-916C-2BFE4F850A4B}"/>
              </a:ext>
            </a:extLst>
          </p:cNvPr>
          <p:cNvSpPr>
            <a:spLocks noGrp="1"/>
          </p:cNvSpPr>
          <p:nvPr>
            <p:ph type="body" sz="quarter" idx="15" hasCustomPrompt="1"/>
          </p:nvPr>
        </p:nvSpPr>
        <p:spPr>
          <a:xfrm>
            <a:off x="3053726" y="5384394"/>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Web:</a:t>
            </a:r>
          </a:p>
        </p:txBody>
      </p:sp>
      <p:sp>
        <p:nvSpPr>
          <p:cNvPr id="20" name="Text Placeholder 11">
            <a:extLst>
              <a:ext uri="{FF2B5EF4-FFF2-40B4-BE49-F238E27FC236}">
                <a16:creationId xmlns:a16="http://schemas.microsoft.com/office/drawing/2014/main" id="{5084D2A8-DD55-4870-82B7-7D0FF0BC44C7}"/>
              </a:ext>
            </a:extLst>
          </p:cNvPr>
          <p:cNvSpPr>
            <a:spLocks noGrp="1"/>
          </p:cNvSpPr>
          <p:nvPr>
            <p:ph type="body" sz="quarter" idx="16" hasCustomPrompt="1"/>
          </p:nvPr>
        </p:nvSpPr>
        <p:spPr>
          <a:xfrm>
            <a:off x="3053726" y="5824132"/>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Social:</a:t>
            </a:r>
          </a:p>
        </p:txBody>
      </p:sp>
      <p:sp>
        <p:nvSpPr>
          <p:cNvPr id="25" name="Text Placeholder 11">
            <a:extLst>
              <a:ext uri="{FF2B5EF4-FFF2-40B4-BE49-F238E27FC236}">
                <a16:creationId xmlns:a16="http://schemas.microsoft.com/office/drawing/2014/main" id="{B808FB5B-41EF-4BBD-9908-5CCAEF92BA4B}"/>
              </a:ext>
            </a:extLst>
          </p:cNvPr>
          <p:cNvSpPr>
            <a:spLocks noGrp="1"/>
          </p:cNvSpPr>
          <p:nvPr>
            <p:ph type="body" sz="quarter" idx="17" hasCustomPrompt="1"/>
          </p:nvPr>
        </p:nvSpPr>
        <p:spPr>
          <a:xfrm>
            <a:off x="4056169" y="5378960"/>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healthvermont.gov</a:t>
            </a:r>
          </a:p>
        </p:txBody>
      </p:sp>
      <p:sp>
        <p:nvSpPr>
          <p:cNvPr id="26" name="Text Placeholder 11">
            <a:extLst>
              <a:ext uri="{FF2B5EF4-FFF2-40B4-BE49-F238E27FC236}">
                <a16:creationId xmlns:a16="http://schemas.microsoft.com/office/drawing/2014/main" id="{F1B53ED2-C47B-4EEE-95D4-A6E1D5336F4B}"/>
              </a:ext>
            </a:extLst>
          </p:cNvPr>
          <p:cNvSpPr>
            <a:spLocks noGrp="1"/>
          </p:cNvSpPr>
          <p:nvPr>
            <p:ph type="body" sz="quarter" idx="18" hasCustomPrompt="1"/>
          </p:nvPr>
        </p:nvSpPr>
        <p:spPr>
          <a:xfrm>
            <a:off x="4056169" y="5824132"/>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a:t>
            </a:r>
            <a:r>
              <a:rPr lang="en-US" dirty="0" err="1"/>
              <a:t>healthvermont</a:t>
            </a:r>
            <a:endParaRPr lang="en-US" dirty="0"/>
          </a:p>
        </p:txBody>
      </p:sp>
    </p:spTree>
    <p:extLst>
      <p:ext uri="{BB962C8B-B14F-4D97-AF65-F5344CB8AC3E}">
        <p14:creationId xmlns:p14="http://schemas.microsoft.com/office/powerpoint/2010/main" val="975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9144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9698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623888" y="1709741"/>
            <a:ext cx="78867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623888" y="4589466"/>
            <a:ext cx="78867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203741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9144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628650" y="1825625"/>
            <a:ext cx="38862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4629150" y="1825625"/>
            <a:ext cx="38862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57386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92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628650" y="963827"/>
            <a:ext cx="78867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5860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628650" y="963827"/>
            <a:ext cx="78867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endParaRPr lang="en-US" dirty="0"/>
          </a:p>
        </p:txBody>
      </p:sp>
    </p:spTree>
    <p:extLst>
      <p:ext uri="{BB962C8B-B14F-4D97-AF65-F5344CB8AC3E}">
        <p14:creationId xmlns:p14="http://schemas.microsoft.com/office/powerpoint/2010/main" val="7356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629841" y="987425"/>
            <a:ext cx="2949178"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3887391" y="987428"/>
            <a:ext cx="462915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629841" y="2587627"/>
            <a:ext cx="2949178"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737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495169" y="2137719"/>
            <a:ext cx="7021727" cy="1154112"/>
          </a:xfrm>
        </p:spPr>
        <p:txBody>
          <a:bodyPr/>
          <a:lstStyle>
            <a:lvl1pPr>
              <a:defRPr sz="2400"/>
            </a:lvl1pPr>
          </a:lstStyle>
          <a:p>
            <a:pPr lvl="0"/>
            <a:r>
              <a:rPr lang="en-US" dirty="0"/>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493624" y="3420762"/>
            <a:ext cx="7021727" cy="1154112"/>
          </a:xfrm>
        </p:spPr>
        <p:txBody>
          <a:bodyPr/>
          <a:lstStyle>
            <a:lvl1pPr algn="l">
              <a:defRPr sz="2400"/>
            </a:lvl1pPr>
          </a:lstStyle>
          <a:p>
            <a:pPr lvl="0"/>
            <a:r>
              <a:rPr lang="en-US" dirty="0"/>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493624" y="4703806"/>
            <a:ext cx="7021727" cy="1154112"/>
          </a:xfrm>
        </p:spPr>
        <p:txBody>
          <a:bodyPr>
            <a:normAutofit/>
          </a:bodyPr>
          <a:lstStyle>
            <a:lvl1pPr>
              <a:defRPr sz="2400"/>
            </a:lvl1pPr>
          </a:lstStyle>
          <a:p>
            <a:pPr lvl="0"/>
            <a:r>
              <a:rPr lang="en-US" dirty="0"/>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659542" y="1872426"/>
            <a:ext cx="1032613" cy="784830"/>
          </a:xfrm>
          <a:prstGeom prst="rect">
            <a:avLst/>
          </a:prstGeom>
          <a:noFill/>
        </p:spPr>
        <p:txBody>
          <a:bodyPr wrap="square" rtlCol="0">
            <a:spAutoFit/>
          </a:bodyPr>
          <a:lstStyle/>
          <a:p>
            <a:r>
              <a:rPr lang="en-US" sz="4500" dirty="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628651" y="3155468"/>
            <a:ext cx="1032613" cy="784830"/>
          </a:xfrm>
          <a:prstGeom prst="rect">
            <a:avLst/>
          </a:prstGeom>
          <a:noFill/>
        </p:spPr>
        <p:txBody>
          <a:bodyPr wrap="square" rtlCol="0">
            <a:spAutoFit/>
          </a:bodyPr>
          <a:lstStyle/>
          <a:p>
            <a:r>
              <a:rPr lang="en-US" sz="4500" dirty="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628651" y="4438513"/>
            <a:ext cx="1032613" cy="784830"/>
          </a:xfrm>
          <a:prstGeom prst="rect">
            <a:avLst/>
          </a:prstGeom>
          <a:noFill/>
        </p:spPr>
        <p:txBody>
          <a:bodyPr wrap="square" rtlCol="0">
            <a:spAutoFit/>
          </a:bodyPr>
          <a:lstStyle/>
          <a:p>
            <a:r>
              <a:rPr lang="en-US" sz="4500" dirty="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9497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551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 id="2147483660" r:id="rId7"/>
    <p:sldLayoutId id="2147483656" r:id="rId8"/>
    <p:sldLayoutId id="2147483663" r:id="rId9"/>
    <p:sldLayoutId id="2147483662"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33DF5-CCA6-BA42-AD30-D190F42594B4}"/>
              </a:ext>
            </a:extLst>
          </p:cNvPr>
          <p:cNvSpPr>
            <a:spLocks noGrp="1"/>
          </p:cNvSpPr>
          <p:nvPr>
            <p:ph type="ctrTitle"/>
          </p:nvPr>
        </p:nvSpPr>
        <p:spPr>
          <a:xfrm>
            <a:off x="3660008" y="1149533"/>
            <a:ext cx="4781350" cy="2387600"/>
          </a:xfrm>
        </p:spPr>
        <p:txBody>
          <a:bodyPr/>
          <a:lstStyle/>
          <a:p>
            <a:r>
              <a:rPr lang="en-US" dirty="0"/>
              <a:t>COVID-19 Vaccine Implementation Advisory Committee</a:t>
            </a:r>
          </a:p>
        </p:txBody>
      </p:sp>
      <p:sp>
        <p:nvSpPr>
          <p:cNvPr id="5" name="Text Placeholder 4">
            <a:extLst>
              <a:ext uri="{FF2B5EF4-FFF2-40B4-BE49-F238E27FC236}">
                <a16:creationId xmlns:a16="http://schemas.microsoft.com/office/drawing/2014/main" id="{010179F2-4100-1B45-B68C-126C9D4E13C9}"/>
              </a:ext>
            </a:extLst>
          </p:cNvPr>
          <p:cNvSpPr>
            <a:spLocks noGrp="1"/>
          </p:cNvSpPr>
          <p:nvPr>
            <p:ph type="body" sz="quarter" idx="14"/>
          </p:nvPr>
        </p:nvSpPr>
        <p:spPr/>
        <p:txBody>
          <a:bodyPr>
            <a:normAutofit/>
          </a:bodyPr>
          <a:lstStyle/>
          <a:p>
            <a:r>
              <a:rPr lang="en-US" sz="1600" dirty="0"/>
              <a:t>November 20, 2020</a:t>
            </a:r>
          </a:p>
        </p:txBody>
      </p:sp>
      <p:pic>
        <p:nvPicPr>
          <p:cNvPr id="1028" name="Picture 4" descr="How soon will we have a coronavirus vaccine? The race against covid-19 |  New Scientist">
            <a:extLst>
              <a:ext uri="{FF2B5EF4-FFF2-40B4-BE49-F238E27FC236}">
                <a16:creationId xmlns:a16="http://schemas.microsoft.com/office/drawing/2014/main" id="{84753521-4607-43EC-B96F-7FECEDB7C94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6819" y="1149533"/>
            <a:ext cx="3425429" cy="227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9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9101-5CFD-4185-B4B2-22EF38A9399F}"/>
              </a:ext>
            </a:extLst>
          </p:cNvPr>
          <p:cNvSpPr>
            <a:spLocks noGrp="1"/>
          </p:cNvSpPr>
          <p:nvPr>
            <p:ph type="title"/>
          </p:nvPr>
        </p:nvSpPr>
        <p:spPr/>
        <p:txBody>
          <a:bodyPr/>
          <a:lstStyle/>
          <a:p>
            <a:r>
              <a:rPr lang="en-US" dirty="0"/>
              <a:t>Committee Purpose</a:t>
            </a:r>
          </a:p>
        </p:txBody>
      </p:sp>
      <p:sp>
        <p:nvSpPr>
          <p:cNvPr id="3" name="Content Placeholder 2">
            <a:extLst>
              <a:ext uri="{FF2B5EF4-FFF2-40B4-BE49-F238E27FC236}">
                <a16:creationId xmlns:a16="http://schemas.microsoft.com/office/drawing/2014/main" id="{D082B962-7953-4F77-8A6B-8E52438C6F16}"/>
              </a:ext>
            </a:extLst>
          </p:cNvPr>
          <p:cNvSpPr>
            <a:spLocks noGrp="1"/>
          </p:cNvSpPr>
          <p:nvPr>
            <p:ph idx="1"/>
          </p:nvPr>
        </p:nvSpPr>
        <p:spPr>
          <a:xfrm>
            <a:off x="628650" y="1825625"/>
            <a:ext cx="7886700" cy="4530728"/>
          </a:xfrm>
        </p:spPr>
        <p:txBody>
          <a:bodyPr>
            <a:normAutofit/>
          </a:bodyPr>
          <a:lstStyle/>
          <a:p>
            <a:pPr marL="257175" indent="-257175">
              <a:buFont typeface="Arial" panose="020B0604020202020204" pitchFamily="34" charset="0"/>
              <a:buChar char="•"/>
            </a:pPr>
            <a:r>
              <a:rPr lang="en-US" sz="1800" dirty="0"/>
              <a:t>Per CDC, jurisdictions must establish a Vaccine Implementation Committee to enhance development of plans, reach of activities, and risk/crisis response communication messaging and delivery.</a:t>
            </a:r>
          </a:p>
          <a:p>
            <a:pPr marL="257175" indent="-257175">
              <a:buFont typeface="Arial" panose="020B0604020202020204" pitchFamily="34" charset="0"/>
              <a:buChar char="•"/>
            </a:pPr>
            <a:r>
              <a:rPr lang="en-US" sz="1800" dirty="0"/>
              <a:t>Membership should include leadership from the jurisdiction’s COVID-19 planning and coordination, representatives from key COVID-19 vaccination providers for critical population groups identified by CDC, and representatives from other sectors within the community</a:t>
            </a:r>
          </a:p>
          <a:p>
            <a:pPr marL="0" marR="0">
              <a:spcBef>
                <a:spcPts val="0"/>
              </a:spcBef>
              <a:spcAft>
                <a:spcPts val="0"/>
              </a:spcAft>
            </a:pPr>
            <a:endParaRPr lang="en-US" sz="18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The Vermont COVID-19 Vaccine Implementation Advisory Committee will serve an advisory role to the Commissioner of Health and assist with these four primary activities:</a:t>
            </a:r>
          </a:p>
          <a:p>
            <a:pPr marL="914400" lvl="2" indent="-400050">
              <a:spcBef>
                <a:spcPts val="0"/>
              </a:spcBef>
              <a:buFont typeface="Courier New" panose="02070309020205020404" pitchFamily="49" charset="0"/>
              <a:buChar char="o"/>
            </a:pPr>
            <a:r>
              <a:rPr lang="en-US" sz="1800" dirty="0">
                <a:ea typeface="Calibri" panose="020F0502020204030204" pitchFamily="34" charset="0"/>
              </a:rPr>
              <a:t>Identify and reach critical populations</a:t>
            </a:r>
          </a:p>
          <a:p>
            <a:pPr marL="914400" lvl="2" indent="-400050">
              <a:spcBef>
                <a:spcPts val="0"/>
              </a:spcBef>
              <a:buFont typeface="Courier New" panose="02070309020205020404" pitchFamily="49" charset="0"/>
              <a:buChar char="o"/>
            </a:pPr>
            <a:r>
              <a:rPr lang="en-US" sz="1800" dirty="0">
                <a:ea typeface="Calibri" panose="020F0502020204030204" pitchFamily="34" charset="0"/>
              </a:rPr>
              <a:t>Promote COVID-19 vaccination </a:t>
            </a:r>
          </a:p>
          <a:p>
            <a:pPr marL="914400" lvl="2" indent="-400050">
              <a:spcBef>
                <a:spcPts val="0"/>
              </a:spcBef>
              <a:buFont typeface="Courier New" panose="02070309020205020404" pitchFamily="49" charset="0"/>
              <a:buChar char="o"/>
            </a:pPr>
            <a:r>
              <a:rPr lang="en-US" sz="1800" dirty="0">
                <a:ea typeface="Calibri" panose="020F0502020204030204" pitchFamily="34" charset="0"/>
              </a:rPr>
              <a:t>Develop crisis and risk communication messaging</a:t>
            </a:r>
          </a:p>
          <a:p>
            <a:pPr marL="914400" lvl="2" indent="-400050">
              <a:spcBef>
                <a:spcPts val="0"/>
              </a:spcBef>
              <a:buFont typeface="Courier New" panose="02070309020205020404" pitchFamily="49" charset="0"/>
              <a:buChar char="o"/>
            </a:pPr>
            <a:r>
              <a:rPr lang="en-US" sz="1800" dirty="0">
                <a:ea typeface="Calibri" panose="020F0502020204030204" pitchFamily="34" charset="0"/>
              </a:rPr>
              <a:t>Carry out the Vaccine Implementation Plan</a:t>
            </a:r>
          </a:p>
          <a:p>
            <a:pPr marL="514350" lvl="2" indent="0">
              <a:spcBef>
                <a:spcPts val="0"/>
              </a:spcBef>
              <a:buNone/>
            </a:pPr>
            <a:endParaRPr lang="en-US" sz="1800" dirty="0"/>
          </a:p>
        </p:txBody>
      </p:sp>
      <p:sp>
        <p:nvSpPr>
          <p:cNvPr id="4" name="Slide Number Placeholder 3">
            <a:extLst>
              <a:ext uri="{FF2B5EF4-FFF2-40B4-BE49-F238E27FC236}">
                <a16:creationId xmlns:a16="http://schemas.microsoft.com/office/drawing/2014/main" id="{7DAE2DD9-FBC0-45E0-94FD-F89D35B02F57}"/>
              </a:ext>
            </a:extLst>
          </p:cNvPr>
          <p:cNvSpPr>
            <a:spLocks noGrp="1"/>
          </p:cNvSpPr>
          <p:nvPr>
            <p:ph type="sldNum" sz="quarter" idx="4"/>
          </p:nvPr>
        </p:nvSpPr>
        <p:spPr/>
        <p:txBody>
          <a:bodyPr/>
          <a:lstStyle/>
          <a:p>
            <a:fld id="{820DBD16-8F52-45AC-8998-73485FE4613D}" type="slidenum">
              <a:rPr lang="en-US" smtClean="0"/>
              <a:pPr/>
              <a:t>2</a:t>
            </a:fld>
            <a:endParaRPr lang="en-US" dirty="0"/>
          </a:p>
        </p:txBody>
      </p:sp>
      <p:sp>
        <p:nvSpPr>
          <p:cNvPr id="5" name="Footer Placeholder 4">
            <a:extLst>
              <a:ext uri="{FF2B5EF4-FFF2-40B4-BE49-F238E27FC236}">
                <a16:creationId xmlns:a16="http://schemas.microsoft.com/office/drawing/2014/main" id="{5F177D65-2E52-4090-A961-8C3BDDA4E76F}"/>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23990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753300-6547-4817-8E24-B8218748D272}"/>
              </a:ext>
            </a:extLst>
          </p:cNvPr>
          <p:cNvSpPr>
            <a:spLocks noGrp="1"/>
          </p:cNvSpPr>
          <p:nvPr>
            <p:ph type="sldNum" sz="quarter" idx="4"/>
          </p:nvPr>
        </p:nvSpPr>
        <p:spPr/>
        <p:txBody>
          <a:bodyPr/>
          <a:lstStyle/>
          <a:p>
            <a:fld id="{820DBD16-8F52-45AC-8998-73485FE4613D}" type="slidenum">
              <a:rPr lang="en-US">
                <a:solidFill>
                  <a:prstClr val="black">
                    <a:tint val="75000"/>
                  </a:prstClr>
                </a:solidFill>
                <a:latin typeface="Franklin Gothic Book"/>
              </a:rPr>
              <a:pPr/>
              <a:t>3</a:t>
            </a:fld>
            <a:endParaRPr lang="en-US" dirty="0">
              <a:solidFill>
                <a:prstClr val="black">
                  <a:tint val="75000"/>
                </a:prstClr>
              </a:solidFill>
              <a:latin typeface="Franklin Gothic Book"/>
            </a:endParaRPr>
          </a:p>
        </p:txBody>
      </p:sp>
      <p:sp>
        <p:nvSpPr>
          <p:cNvPr id="3" name="Footer Placeholder 2">
            <a:extLst>
              <a:ext uri="{FF2B5EF4-FFF2-40B4-BE49-F238E27FC236}">
                <a16:creationId xmlns:a16="http://schemas.microsoft.com/office/drawing/2014/main" id="{70359647-28B3-4BD8-A2B1-71872D86A7EC}"/>
              </a:ext>
            </a:extLst>
          </p:cNvPr>
          <p:cNvSpPr>
            <a:spLocks noGrp="1"/>
          </p:cNvSpPr>
          <p:nvPr>
            <p:ph type="ftr" sz="quarter" idx="3"/>
          </p:nvPr>
        </p:nvSpPr>
        <p:spPr/>
        <p:txBody>
          <a:bodyPr/>
          <a:lstStyle/>
          <a:p>
            <a:r>
              <a:rPr lang="en-US">
                <a:solidFill>
                  <a:prstClr val="black">
                    <a:tint val="75000"/>
                  </a:prstClr>
                </a:solidFill>
                <a:latin typeface="Franklin Gothic Book"/>
              </a:rPr>
              <a:t>Vermont Department of Health</a:t>
            </a:r>
            <a:endParaRPr lang="en-US" dirty="0">
              <a:solidFill>
                <a:prstClr val="black">
                  <a:tint val="75000"/>
                </a:prstClr>
              </a:solidFill>
              <a:latin typeface="Franklin Gothic Book"/>
            </a:endParaRPr>
          </a:p>
        </p:txBody>
      </p:sp>
      <p:pic>
        <p:nvPicPr>
          <p:cNvPr id="4" name="Picture 3">
            <a:extLst>
              <a:ext uri="{FF2B5EF4-FFF2-40B4-BE49-F238E27FC236}">
                <a16:creationId xmlns:a16="http://schemas.microsoft.com/office/drawing/2014/main" id="{21A04228-B3CA-4DF4-B0EC-638E41BA1380}"/>
              </a:ext>
            </a:extLst>
          </p:cNvPr>
          <p:cNvPicPr>
            <a:picLocks noChangeAspect="1"/>
          </p:cNvPicPr>
          <p:nvPr/>
        </p:nvPicPr>
        <p:blipFill>
          <a:blip r:embed="rId2"/>
          <a:stretch>
            <a:fillRect/>
          </a:stretch>
        </p:blipFill>
        <p:spPr>
          <a:xfrm>
            <a:off x="1143000" y="1042856"/>
            <a:ext cx="6858000" cy="4772290"/>
          </a:xfrm>
          <a:prstGeom prst="rect">
            <a:avLst/>
          </a:prstGeom>
        </p:spPr>
      </p:pic>
    </p:spTree>
    <p:extLst>
      <p:ext uri="{BB962C8B-B14F-4D97-AF65-F5344CB8AC3E}">
        <p14:creationId xmlns:p14="http://schemas.microsoft.com/office/powerpoint/2010/main" val="262494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E96C3-1782-47D1-B276-3F5E785BD05B}"/>
              </a:ext>
            </a:extLst>
          </p:cNvPr>
          <p:cNvSpPr>
            <a:spLocks noGrp="1"/>
          </p:cNvSpPr>
          <p:nvPr>
            <p:ph type="sldNum" sz="quarter" idx="4"/>
          </p:nvPr>
        </p:nvSpPr>
        <p:spPr/>
        <p:txBody>
          <a:bodyPr/>
          <a:lstStyle/>
          <a:p>
            <a:fld id="{820DBD16-8F52-45AC-8998-73485FE4613D}" type="slidenum">
              <a:rPr lang="en-US" smtClean="0"/>
              <a:pPr/>
              <a:t>4</a:t>
            </a:fld>
            <a:endParaRPr lang="en-US" dirty="0"/>
          </a:p>
        </p:txBody>
      </p:sp>
      <p:sp>
        <p:nvSpPr>
          <p:cNvPr id="3" name="Footer Placeholder 2">
            <a:extLst>
              <a:ext uri="{FF2B5EF4-FFF2-40B4-BE49-F238E27FC236}">
                <a16:creationId xmlns:a16="http://schemas.microsoft.com/office/drawing/2014/main" id="{774A42C3-6D4F-41DD-8304-7C07E22BD614}"/>
              </a:ext>
            </a:extLst>
          </p:cNvPr>
          <p:cNvSpPr>
            <a:spLocks noGrp="1"/>
          </p:cNvSpPr>
          <p:nvPr>
            <p:ph type="ftr" sz="quarter" idx="3"/>
          </p:nvPr>
        </p:nvSpPr>
        <p:spPr/>
        <p:txBody>
          <a:bodyPr/>
          <a:lstStyle/>
          <a:p>
            <a:r>
              <a:rPr lang="en-US"/>
              <a:t>Vermont Department of Health</a:t>
            </a:r>
            <a:endParaRPr lang="en-US" dirty="0"/>
          </a:p>
        </p:txBody>
      </p:sp>
      <p:pic>
        <p:nvPicPr>
          <p:cNvPr id="4" name="Picture 3">
            <a:extLst>
              <a:ext uri="{FF2B5EF4-FFF2-40B4-BE49-F238E27FC236}">
                <a16:creationId xmlns:a16="http://schemas.microsoft.com/office/drawing/2014/main" id="{AD9B3269-F951-48AF-A5AF-19C7A38D61A9}"/>
              </a:ext>
            </a:extLst>
          </p:cNvPr>
          <p:cNvPicPr>
            <a:picLocks noChangeAspect="1"/>
          </p:cNvPicPr>
          <p:nvPr/>
        </p:nvPicPr>
        <p:blipFill>
          <a:blip r:embed="rId2"/>
          <a:stretch>
            <a:fillRect/>
          </a:stretch>
        </p:blipFill>
        <p:spPr>
          <a:xfrm>
            <a:off x="336676" y="857250"/>
            <a:ext cx="8470649" cy="5143500"/>
          </a:xfrm>
          <a:prstGeom prst="rect">
            <a:avLst/>
          </a:prstGeom>
        </p:spPr>
      </p:pic>
    </p:spTree>
    <p:extLst>
      <p:ext uri="{BB962C8B-B14F-4D97-AF65-F5344CB8AC3E}">
        <p14:creationId xmlns:p14="http://schemas.microsoft.com/office/powerpoint/2010/main" val="426404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9101-5CFD-4185-B4B2-22EF38A9399F}"/>
              </a:ext>
            </a:extLst>
          </p:cNvPr>
          <p:cNvSpPr>
            <a:spLocks noGrp="1"/>
          </p:cNvSpPr>
          <p:nvPr>
            <p:ph type="title"/>
          </p:nvPr>
        </p:nvSpPr>
        <p:spPr/>
        <p:txBody>
          <a:bodyPr/>
          <a:lstStyle/>
          <a:p>
            <a:r>
              <a:rPr lang="en-US" dirty="0"/>
              <a:t>Plan Overview: Phased Approach</a:t>
            </a:r>
          </a:p>
        </p:txBody>
      </p:sp>
      <p:sp>
        <p:nvSpPr>
          <p:cNvPr id="4" name="Slide Number Placeholder 3">
            <a:extLst>
              <a:ext uri="{FF2B5EF4-FFF2-40B4-BE49-F238E27FC236}">
                <a16:creationId xmlns:a16="http://schemas.microsoft.com/office/drawing/2014/main" id="{7DAE2DD9-FBC0-45E0-94FD-F89D35B02F57}"/>
              </a:ext>
            </a:extLst>
          </p:cNvPr>
          <p:cNvSpPr>
            <a:spLocks noGrp="1"/>
          </p:cNvSpPr>
          <p:nvPr>
            <p:ph type="sldNum" sz="quarter" idx="4"/>
          </p:nvPr>
        </p:nvSpPr>
        <p:spPr/>
        <p:txBody>
          <a:bodyPr/>
          <a:lstStyle/>
          <a:p>
            <a:fld id="{820DBD16-8F52-45AC-8998-73485FE4613D}" type="slidenum">
              <a:rPr lang="en-US" smtClean="0"/>
              <a:pPr/>
              <a:t>5</a:t>
            </a:fld>
            <a:endParaRPr lang="en-US" dirty="0"/>
          </a:p>
        </p:txBody>
      </p:sp>
      <p:sp>
        <p:nvSpPr>
          <p:cNvPr id="5" name="Footer Placeholder 4">
            <a:extLst>
              <a:ext uri="{FF2B5EF4-FFF2-40B4-BE49-F238E27FC236}">
                <a16:creationId xmlns:a16="http://schemas.microsoft.com/office/drawing/2014/main" id="{5F177D65-2E52-4090-A961-8C3BDDA4E76F}"/>
              </a:ext>
            </a:extLst>
          </p:cNvPr>
          <p:cNvSpPr>
            <a:spLocks noGrp="1"/>
          </p:cNvSpPr>
          <p:nvPr>
            <p:ph type="ftr" sz="quarter" idx="3"/>
          </p:nvPr>
        </p:nvSpPr>
        <p:spPr/>
        <p:txBody>
          <a:bodyPr/>
          <a:lstStyle/>
          <a:p>
            <a:r>
              <a:rPr lang="en-US"/>
              <a:t>Vermont Department of Health</a:t>
            </a:r>
            <a:endParaRPr lang="en-US" dirty="0"/>
          </a:p>
        </p:txBody>
      </p:sp>
      <p:pic>
        <p:nvPicPr>
          <p:cNvPr id="6" name="Content Placeholder 5">
            <a:extLst>
              <a:ext uri="{FF2B5EF4-FFF2-40B4-BE49-F238E27FC236}">
                <a16:creationId xmlns:a16="http://schemas.microsoft.com/office/drawing/2014/main" id="{F15C7D99-B486-459B-8016-3801EB33891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1776549"/>
            <a:ext cx="6540137" cy="4258491"/>
          </a:xfrm>
          <a:prstGeom prst="rect">
            <a:avLst/>
          </a:prstGeom>
        </p:spPr>
      </p:pic>
      <p:sp>
        <p:nvSpPr>
          <p:cNvPr id="7" name="TextBox 6">
            <a:extLst>
              <a:ext uri="{FF2B5EF4-FFF2-40B4-BE49-F238E27FC236}">
                <a16:creationId xmlns:a16="http://schemas.microsoft.com/office/drawing/2014/main" id="{C4F99E7A-DC7E-4100-B4AA-C698D6027ECC}"/>
              </a:ext>
            </a:extLst>
          </p:cNvPr>
          <p:cNvSpPr txBox="1"/>
          <p:nvPr/>
        </p:nvSpPr>
        <p:spPr>
          <a:xfrm>
            <a:off x="6457950" y="2089056"/>
            <a:ext cx="2460028" cy="3120150"/>
          </a:xfrm>
          <a:prstGeom prst="rect">
            <a:avLst/>
          </a:prstGeom>
          <a:noFill/>
        </p:spPr>
        <p:txBody>
          <a:bodyPr wrap="square" lIns="0" rtlCol="0">
            <a:spAutoFit/>
          </a:bodyPr>
          <a:lstStyle/>
          <a:p>
            <a:pPr marL="112713" marR="0">
              <a:lnSpc>
                <a:spcPct val="107000"/>
              </a:lnSpc>
              <a:spcBef>
                <a:spcPts val="0"/>
              </a:spcBef>
              <a:spcAft>
                <a:spcPts val="800"/>
              </a:spcAft>
            </a:pPr>
            <a:r>
              <a:rPr lang="en-US" sz="1600" b="1" i="1" dirty="0">
                <a:effectLst/>
                <a:latin typeface="Calibri" panose="020F0502020204030204" pitchFamily="34" charset="0"/>
                <a:ea typeface="Calibri" panose="020F0502020204030204" pitchFamily="34" charset="0"/>
                <a:cs typeface="Arial" panose="020B0604020202020204" pitchFamily="34" charset="0"/>
              </a:rPr>
              <a:t>Phase 1: Potentially Limited Doses Available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2713" marR="0">
              <a:lnSpc>
                <a:spcPct val="107000"/>
              </a:lnSpc>
              <a:spcBef>
                <a:spcPts val="0"/>
              </a:spcBef>
              <a:spcAft>
                <a:spcPts val="800"/>
              </a:spcAft>
            </a:pPr>
            <a:r>
              <a:rPr lang="en-US" sz="1600" b="1" i="1" dirty="0">
                <a:effectLst/>
                <a:latin typeface="Calibri" panose="020F0502020204030204" pitchFamily="34" charset="0"/>
                <a:ea typeface="Calibri" panose="020F0502020204030204" pitchFamily="34" charset="0"/>
                <a:cs typeface="Arial" panose="020B0604020202020204" pitchFamily="34" charset="0"/>
              </a:rPr>
              <a:t>Phase 2: Large Number of Doses Available, Supply Likely to Meet Demand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2713" marR="0">
              <a:lnSpc>
                <a:spcPct val="107000"/>
              </a:lnSpc>
              <a:spcBef>
                <a:spcPts val="0"/>
              </a:spcBef>
              <a:spcAft>
                <a:spcPts val="800"/>
              </a:spcAft>
            </a:pPr>
            <a:r>
              <a:rPr lang="en-US" sz="1600" b="1" i="1" dirty="0">
                <a:effectLst/>
                <a:latin typeface="Calibri" panose="020F0502020204030204" pitchFamily="34" charset="0"/>
                <a:ea typeface="Calibri" panose="020F0502020204030204" pitchFamily="34" charset="0"/>
                <a:cs typeface="Arial" panose="020B0604020202020204" pitchFamily="34" charset="0"/>
              </a:rPr>
              <a:t>Phase 3: Likely Sufficient Supply, Slowing Demand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2713" marR="0">
              <a:lnSpc>
                <a:spcPct val="107000"/>
              </a:lnSpc>
              <a:spcBef>
                <a:spcPts val="0"/>
              </a:spcBef>
              <a:spcAft>
                <a:spcPts val="800"/>
              </a:spcAft>
            </a:pPr>
            <a:r>
              <a:rPr lang="en-US" sz="1600" b="1" i="1" dirty="0">
                <a:effectLst/>
                <a:latin typeface="Calibri" panose="020F0502020204030204" pitchFamily="34" charset="0"/>
                <a:ea typeface="Calibri" panose="020F0502020204030204" pitchFamily="34" charset="0"/>
                <a:cs typeface="Arial" panose="020B0604020202020204" pitchFamily="34" charset="0"/>
              </a:rPr>
              <a:t>Phase 4: More Supply than Demand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357888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9646D6-CAF0-431F-8DA5-EBD47A943935}"/>
              </a:ext>
            </a:extLst>
          </p:cNvPr>
          <p:cNvSpPr>
            <a:spLocks noGrp="1"/>
          </p:cNvSpPr>
          <p:nvPr>
            <p:ph type="sldNum" sz="quarter" idx="4"/>
          </p:nvPr>
        </p:nvSpPr>
        <p:spPr/>
        <p:txBody>
          <a:bodyPr/>
          <a:lstStyle/>
          <a:p>
            <a:fld id="{820DBD16-8F52-45AC-8998-73485FE4613D}" type="slidenum">
              <a:rPr lang="en-US" smtClean="0"/>
              <a:pPr/>
              <a:t>6</a:t>
            </a:fld>
            <a:endParaRPr lang="en-US" dirty="0"/>
          </a:p>
        </p:txBody>
      </p:sp>
      <p:sp>
        <p:nvSpPr>
          <p:cNvPr id="5" name="Footer Placeholder 4">
            <a:extLst>
              <a:ext uri="{FF2B5EF4-FFF2-40B4-BE49-F238E27FC236}">
                <a16:creationId xmlns:a16="http://schemas.microsoft.com/office/drawing/2014/main" id="{0B3AFF07-0DFA-4D4D-A42B-20951EF809B2}"/>
              </a:ext>
            </a:extLst>
          </p:cNvPr>
          <p:cNvSpPr>
            <a:spLocks noGrp="1"/>
          </p:cNvSpPr>
          <p:nvPr>
            <p:ph type="ftr" sz="quarter" idx="3"/>
          </p:nvPr>
        </p:nvSpPr>
        <p:spPr/>
        <p:txBody>
          <a:bodyPr/>
          <a:lstStyle/>
          <a:p>
            <a:r>
              <a:rPr lang="en-US"/>
              <a:t>Vermont Department of Health</a:t>
            </a:r>
            <a:endParaRPr lang="en-US" dirty="0"/>
          </a:p>
        </p:txBody>
      </p:sp>
      <p:pic>
        <p:nvPicPr>
          <p:cNvPr id="6" name="Content Placeholder 5">
            <a:extLst>
              <a:ext uri="{FF2B5EF4-FFF2-40B4-BE49-F238E27FC236}">
                <a16:creationId xmlns:a16="http://schemas.microsoft.com/office/drawing/2014/main" id="{FA4A81C8-603E-4AE4-A752-B1709F814B41}"/>
              </a:ext>
            </a:extLst>
          </p:cNvPr>
          <p:cNvPicPr>
            <a:picLocks/>
          </p:cNvPicPr>
          <p:nvPr/>
        </p:nvPicPr>
        <p:blipFill rotWithShape="1">
          <a:blip r:embed="rId2"/>
          <a:srcRect l="74700" t="12137" r="8346" b="2292"/>
          <a:stretch/>
        </p:blipFill>
        <p:spPr bwMode="auto">
          <a:xfrm>
            <a:off x="1907177" y="296091"/>
            <a:ext cx="5930537" cy="5880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668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BEC2-25A7-4B89-A0BC-87DE3959B74B}"/>
              </a:ext>
            </a:extLst>
          </p:cNvPr>
          <p:cNvSpPr>
            <a:spLocks noGrp="1"/>
          </p:cNvSpPr>
          <p:nvPr>
            <p:ph type="title"/>
          </p:nvPr>
        </p:nvSpPr>
        <p:spPr/>
        <p:txBody>
          <a:bodyPr>
            <a:normAutofit/>
          </a:bodyPr>
          <a:lstStyle/>
          <a:p>
            <a:r>
              <a:rPr lang="en-US" dirty="0"/>
              <a:t> </a:t>
            </a:r>
          </a:p>
        </p:txBody>
      </p:sp>
      <p:sp>
        <p:nvSpPr>
          <p:cNvPr id="4" name="Slide Number Placeholder 3">
            <a:extLst>
              <a:ext uri="{FF2B5EF4-FFF2-40B4-BE49-F238E27FC236}">
                <a16:creationId xmlns:a16="http://schemas.microsoft.com/office/drawing/2014/main" id="{12DFE519-68F3-4A53-9360-DE8A6A18AF6F}"/>
              </a:ext>
            </a:extLst>
          </p:cNvPr>
          <p:cNvSpPr>
            <a:spLocks noGrp="1"/>
          </p:cNvSpPr>
          <p:nvPr>
            <p:ph type="sldNum" sz="quarter" idx="4"/>
          </p:nvPr>
        </p:nvSpPr>
        <p:spPr/>
        <p:txBody>
          <a:bodyPr/>
          <a:lstStyle/>
          <a:p>
            <a:fld id="{820DBD16-8F52-45AC-8998-73485FE4613D}" type="slidenum">
              <a:rPr lang="en-US" smtClean="0"/>
              <a:pPr/>
              <a:t>7</a:t>
            </a:fld>
            <a:endParaRPr lang="en-US" dirty="0"/>
          </a:p>
        </p:txBody>
      </p:sp>
      <p:sp>
        <p:nvSpPr>
          <p:cNvPr id="5" name="Footer Placeholder 4">
            <a:extLst>
              <a:ext uri="{FF2B5EF4-FFF2-40B4-BE49-F238E27FC236}">
                <a16:creationId xmlns:a16="http://schemas.microsoft.com/office/drawing/2014/main" id="{09DFD046-287A-4FB7-B52C-95350192DC28}"/>
              </a:ext>
            </a:extLst>
          </p:cNvPr>
          <p:cNvSpPr>
            <a:spLocks noGrp="1"/>
          </p:cNvSpPr>
          <p:nvPr>
            <p:ph type="ftr" sz="quarter" idx="3"/>
          </p:nvPr>
        </p:nvSpPr>
        <p:spPr/>
        <p:txBody>
          <a:bodyPr/>
          <a:lstStyle/>
          <a:p>
            <a:r>
              <a:rPr lang="en-US"/>
              <a:t>Vermont Department of Health</a:t>
            </a:r>
            <a:endParaRPr lang="en-US" dirty="0"/>
          </a:p>
        </p:txBody>
      </p:sp>
      <p:pic>
        <p:nvPicPr>
          <p:cNvPr id="6" name="Content Placeholder 5">
            <a:extLst>
              <a:ext uri="{FF2B5EF4-FFF2-40B4-BE49-F238E27FC236}">
                <a16:creationId xmlns:a16="http://schemas.microsoft.com/office/drawing/2014/main" id="{FDA02321-379E-4E99-A1C2-6E1AE9D37117}"/>
              </a:ext>
            </a:extLst>
          </p:cNvPr>
          <p:cNvPicPr>
            <a:picLocks noGrp="1"/>
          </p:cNvPicPr>
          <p:nvPr>
            <p:ph idx="1"/>
          </p:nvPr>
        </p:nvPicPr>
        <p:blipFill rotWithShape="1">
          <a:blip r:embed="rId2"/>
          <a:srcRect l="1496" t="15463" r="72756" b="4480"/>
          <a:stretch/>
        </p:blipFill>
        <p:spPr bwMode="auto">
          <a:xfrm>
            <a:off x="543960" y="1690691"/>
            <a:ext cx="7886700" cy="4665662"/>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95257D83-DA85-4806-84FA-B0A6B591E2E5}"/>
              </a:ext>
            </a:extLst>
          </p:cNvPr>
          <p:cNvSpPr txBox="1">
            <a:spLocks/>
          </p:cNvSpPr>
          <p:nvPr/>
        </p:nvSpPr>
        <p:spPr>
          <a:xfrm>
            <a:off x="474399" y="204019"/>
            <a:ext cx="7886700" cy="119806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3200" kern="1200">
                <a:solidFill>
                  <a:schemeClr val="bg1"/>
                </a:solidFill>
                <a:latin typeface="+mj-lt"/>
                <a:ea typeface="+mj-ea"/>
                <a:cs typeface="+mj-cs"/>
              </a:defRPr>
            </a:lvl1pPr>
          </a:lstStyle>
          <a:p>
            <a:r>
              <a:rPr lang="en-US" dirty="0"/>
              <a:t>COVID-19 Among Health Care Workers</a:t>
            </a:r>
          </a:p>
        </p:txBody>
      </p:sp>
    </p:spTree>
    <p:extLst>
      <p:ext uri="{BB962C8B-B14F-4D97-AF65-F5344CB8AC3E}">
        <p14:creationId xmlns:p14="http://schemas.microsoft.com/office/powerpoint/2010/main" val="85799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6A4-5D3C-4A98-A092-D95D8254C120}"/>
              </a:ext>
            </a:extLst>
          </p:cNvPr>
          <p:cNvSpPr>
            <a:spLocks noGrp="1"/>
          </p:cNvSpPr>
          <p:nvPr>
            <p:ph type="title"/>
          </p:nvPr>
        </p:nvSpPr>
        <p:spPr/>
        <p:txBody>
          <a:bodyPr/>
          <a:lstStyle/>
          <a:p>
            <a:r>
              <a:rPr lang="en-US" dirty="0"/>
              <a:t>Phase 1a Population </a:t>
            </a:r>
          </a:p>
        </p:txBody>
      </p:sp>
      <p:sp>
        <p:nvSpPr>
          <p:cNvPr id="4" name="Slide Number Placeholder 3">
            <a:extLst>
              <a:ext uri="{FF2B5EF4-FFF2-40B4-BE49-F238E27FC236}">
                <a16:creationId xmlns:a16="http://schemas.microsoft.com/office/drawing/2014/main" id="{8365F346-22CF-4FA8-BFEC-89789771498F}"/>
              </a:ext>
            </a:extLst>
          </p:cNvPr>
          <p:cNvSpPr>
            <a:spLocks noGrp="1"/>
          </p:cNvSpPr>
          <p:nvPr>
            <p:ph type="sldNum" sz="quarter" idx="4"/>
          </p:nvPr>
        </p:nvSpPr>
        <p:spPr/>
        <p:txBody>
          <a:bodyPr/>
          <a:lstStyle/>
          <a:p>
            <a:fld id="{820DBD16-8F52-45AC-8998-73485FE4613D}" type="slidenum">
              <a:rPr lang="en-US" smtClean="0"/>
              <a:pPr/>
              <a:t>8</a:t>
            </a:fld>
            <a:endParaRPr lang="en-US" dirty="0"/>
          </a:p>
        </p:txBody>
      </p:sp>
      <p:sp>
        <p:nvSpPr>
          <p:cNvPr id="5" name="Footer Placeholder 4">
            <a:extLst>
              <a:ext uri="{FF2B5EF4-FFF2-40B4-BE49-F238E27FC236}">
                <a16:creationId xmlns:a16="http://schemas.microsoft.com/office/drawing/2014/main" id="{4F3E55AE-E4C5-4A56-8D39-10B1E509ACB3}"/>
              </a:ext>
            </a:extLst>
          </p:cNvPr>
          <p:cNvSpPr>
            <a:spLocks noGrp="1"/>
          </p:cNvSpPr>
          <p:nvPr>
            <p:ph type="ftr" sz="quarter" idx="3"/>
          </p:nvPr>
        </p:nvSpPr>
        <p:spPr/>
        <p:txBody>
          <a:bodyPr/>
          <a:lstStyle/>
          <a:p>
            <a:r>
              <a:rPr lang="en-US"/>
              <a:t>Vermont Department of Health</a:t>
            </a:r>
            <a:endParaRPr lang="en-US" dirty="0"/>
          </a:p>
        </p:txBody>
      </p:sp>
      <p:pic>
        <p:nvPicPr>
          <p:cNvPr id="6" name="Content Placeholder 5">
            <a:extLst>
              <a:ext uri="{FF2B5EF4-FFF2-40B4-BE49-F238E27FC236}">
                <a16:creationId xmlns:a16="http://schemas.microsoft.com/office/drawing/2014/main" id="{BAEC3533-42F1-4629-A57D-80D598E5F9D0}"/>
              </a:ext>
            </a:extLst>
          </p:cNvPr>
          <p:cNvPicPr>
            <a:picLocks noGrp="1"/>
          </p:cNvPicPr>
          <p:nvPr>
            <p:ph idx="1"/>
          </p:nvPr>
        </p:nvPicPr>
        <p:blipFill rotWithShape="1">
          <a:blip r:embed="rId2"/>
          <a:srcRect l="7460" t="19639" r="83068" b="35497"/>
          <a:stretch/>
        </p:blipFill>
        <p:spPr bwMode="auto">
          <a:xfrm>
            <a:off x="2068286" y="1802673"/>
            <a:ext cx="5007428" cy="43717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6200874"/>
      </p:ext>
    </p:extLst>
  </p:cSld>
  <p:clrMapOvr>
    <a:masterClrMapping/>
  </p:clrMapOvr>
</p:sld>
</file>

<file path=ppt/theme/theme1.xml><?xml version="1.0" encoding="utf-8"?>
<a:theme xmlns:a="http://schemas.openxmlformats.org/drawingml/2006/main" name="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Standard.potx" id="{62150ACC-0F5C-46D4-9B06-CF52EB0DEFBB}" vid="{B1FC06E4-7F24-4801-A7B3-D7547469E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VDH Managed Document" ma:contentTypeID="0x010100E33B793E1E7D4240861BC825712579F5020100565C5DFC0583BD42A423A1682711FA6D" ma:contentTypeVersion="48" ma:contentTypeDescription="" ma:contentTypeScope="" ma:versionID="d288c967c3227edf9448a73b63a3f98e">
  <xsd:schema xmlns:xsd="http://www.w3.org/2001/XMLSchema" xmlns:xs="http://www.w3.org/2001/XMLSchema" xmlns:p="http://schemas.microsoft.com/office/2006/metadata/properties" xmlns:ns1="http://schemas.microsoft.com/sharepoint/v3" xmlns:ns2="046f9449-3d25-46ac-9a39-b41fdb973d2f" xmlns:ns3="bfc7ab43-a351-4688-aca3-bf166918b94c" xmlns:ns4="a6fb58ca-3225-4afd-985f-6a849fc96194" targetNamespace="http://schemas.microsoft.com/office/2006/metadata/properties" ma:root="true" ma:fieldsID="8ad10dd5b9faeafd6eeef64276ab95a0" ns1:_="" ns2:_="" ns3:_="" ns4:_="">
    <xsd:import namespace="http://schemas.microsoft.com/sharepoint/v3"/>
    <xsd:import namespace="046f9449-3d25-46ac-9a39-b41fdb973d2f"/>
    <xsd:import namespace="bfc7ab43-a351-4688-aca3-bf166918b94c"/>
    <xsd:import namespace="a6fb58ca-3225-4afd-985f-6a849fc96194"/>
    <xsd:element name="properties">
      <xsd:complexType>
        <xsd:sequence>
          <xsd:element name="documentManagement">
            <xsd:complexType>
              <xsd:all>
                <xsd:element ref="ns2:VDHDocumentType"/>
                <xsd:element ref="ns2:ItemOwner"/>
                <xsd:element ref="ns3:bucketTopic"/>
                <xsd:element ref="ns3:TagTopic" minOccurs="0"/>
                <xsd:element ref="ns2:LastReviewed" minOccurs="0"/>
                <xsd:element ref="ns2:NextReviewDate" minOccurs="0"/>
                <xsd:element ref="ns2:Reviewed" minOccurs="0"/>
                <xsd:element ref="ns2:VDHDocumentType_x003a_Review_x0020_Period" minOccurs="0"/>
                <xsd:element ref="ns3:Resource_x0020_Description" minOccurs="0"/>
                <xsd:element ref="ns2:VDHUnit2"/>
                <xsd:element ref="ns2:VDHUnit2_x003a_Contact_x0020_Email" minOccurs="0"/>
                <xsd:element ref="ns2:VDHUnit2_x003a_Contact_x0020_Name" minOccurs="0"/>
                <xsd:element ref="ns2:Content_x0020_Lead"/>
                <xsd:element ref="ns1:_dlc_ExpireDateSaved" minOccurs="0"/>
                <xsd:element ref="ns1:_dlc_Expire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6f9449-3d25-46ac-9a39-b41fdb973d2f" elementFormDefault="qualified">
    <xsd:import namespace="http://schemas.microsoft.com/office/2006/documentManagement/types"/>
    <xsd:import namespace="http://schemas.microsoft.com/office/infopath/2007/PartnerControls"/>
    <xsd:element name="VDHDocumentType" ma:index="2" ma:displayName="VDH Document Type" ma:description="Should match the library." ma:list="{82d97bec-9759-49dd-b9ab-4b74e8fae08f}" ma:internalName="VDHDocumentType" ma:readOnly="false" ma:showField="Title" ma:web="046f9449-3d25-46ac-9a39-b41fdb973d2f">
      <xsd:simpleType>
        <xsd:restriction base="dms:Lookup"/>
      </xsd:simpleType>
    </xsd:element>
    <xsd:element name="ItemOwner" ma:index="3" ma:displayName="Item Owner" ma:description="Individual(s) responsible for making edits to this document. This could be the content lead or someone else who goes through the content lead to post documents." ma:list="UserInfo" ma:SharePointGroup="0" ma:internalName="Item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astReviewed" ma:index="6" nillable="true" ma:displayName="Last Reviewed" ma:default="[today]" ma:format="DateOnly" ma:hidden="true" ma:internalName="LastReviewed" ma:readOnly="false">
      <xsd:simpleType>
        <xsd:restriction base="dms:DateTime"/>
      </xsd:simpleType>
    </xsd:element>
    <xsd:element name="NextReviewDate" ma:index="7" nillable="true" ma:displayName="Next Review Date" ma:format="DateOnly" ma:hidden="true" ma:internalName="NextReviewDate" ma:readOnly="false">
      <xsd:simpleType>
        <xsd:restriction base="dms:DateTime"/>
      </xsd:simpleType>
    </xsd:element>
    <xsd:element name="Reviewed" ma:index="8" nillable="true" ma:displayName="Reviewed" ma:default="1" ma:description="When you update an item, switch this to &quot;Yes.&quot; Within the next couple weeks, it will automatically return to &quot;No.&quot; Leave as &quot;yes&quot; during the initial upload." ma:internalName="Reviewed" ma:readOnly="false">
      <xsd:simpleType>
        <xsd:restriction base="dms:Boolean"/>
      </xsd:simpleType>
    </xsd:element>
    <xsd:element name="VDHDocumentType_x003a_Review_x0020_Period" ma:index="12" nillable="true" ma:displayName="VDHDocumentType:Review Period" ma:list="{82d97bec-9759-49dd-b9ab-4b74e8fae08f}" ma:internalName="VDHDocumentType_x003A_Review_x0020_Period" ma:readOnly="true" ma:showField="ReviewPeriod" ma:web="046f9449-3d25-46ac-9a39-b41fdb973d2f">
      <xsd:simpleType>
        <xsd:restriction base="dms:Lookup"/>
      </xsd:simpleType>
    </xsd:element>
    <xsd:element name="VDHUnit2" ma:index="18" ma:displayName="VDH_Unit" ma:list="{c8cb889a-cea8-44f1-99dd-e225192c4610}" ma:internalName="VDHUnit2" ma:readOnly="false" ma:showField="Title" ma:web="046f9449-3d25-46ac-9a39-b41fdb973d2f">
      <xsd:simpleType>
        <xsd:restriction base="dms:Lookup"/>
      </xsd:simpleType>
    </xsd:element>
    <xsd:element name="VDHUnit2_x003a_Contact_x0020_Email" ma:index="19" nillable="true" ma:displayName="VDHUnit2:Contact Email" ma:list="{c8cb889a-cea8-44f1-99dd-e225192c4610}" ma:internalName="VDHUnit2_x003A_Contact_x0020_Email" ma:readOnly="true" ma:showField="Contact_x0020_Email" ma:web="046f9449-3d25-46ac-9a39-b41fdb973d2f">
      <xsd:simpleType>
        <xsd:restriction base="dms:Lookup"/>
      </xsd:simpleType>
    </xsd:element>
    <xsd:element name="VDHUnit2_x003a_Contact_x0020_Name" ma:index="20" nillable="true" ma:displayName="VDHUnit2:Contact Name" ma:list="{c8cb889a-cea8-44f1-99dd-e225192c4610}" ma:internalName="VDHUnit2_x003A_Contact_x0020_Name" ma:readOnly="true" ma:showField="Contact_x0020_Name" ma:web="046f9449-3d25-46ac-9a39-b41fdb973d2f">
      <xsd:simpleType>
        <xsd:restriction base="dms:Lookup"/>
      </xsd:simpleType>
    </xsd:element>
    <xsd:element name="Content_x0020_Lead" ma:index="21" ma:displayName="Content Lead" ma:description="Put yourself unless another content owner is responsible for this document." ma:list="UserInfo" ma:SharePointGroup="5330" ma:internalName="Content_x0020_Lea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c7ab43-a351-4688-aca3-bf166918b94c" elementFormDefault="qualified">
    <xsd:import namespace="http://schemas.microsoft.com/office/2006/documentManagement/types"/>
    <xsd:import namespace="http://schemas.microsoft.com/office/infopath/2007/PartnerControls"/>
    <xsd:element name="bucketTopic" ma:index="4" ma:displayName="Topic for Grouping (bucket)" ma:description="Main Topic. Select the most Applicable." ma:format="Dropdown" ma:internalName="bucketTopic">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element name="TagTopic" ma:index="5" nillable="true" ma:displayName="Topics for Filtering (Tags)" ma:description="Secondary Topics. Select all that are applicable, including primary topic if it is an option." ma:internalName="TagTopic" ma:requiredMultiChoice="true">
      <xsd:complexType>
        <xsd:complexContent>
          <xsd:extension base="dms:MultiChoice">
            <xsd:sequence>
              <xsd:element name="Value" maxOccurs="unbounded" minOccurs="0" nillable="true">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sequence>
          </xsd:extension>
        </xsd:complexContent>
      </xsd:complexType>
    </xsd:element>
    <xsd:element name="Resource_x0020_Description" ma:index="16" nillable="true" ma:displayName="Resource Description" ma:internalName="Resource_x0020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b58ca-3225-4afd-985f-6a849fc96194"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Topic xmlns="bfc7ab43-a351-4688-aca3-bf166918b94c">
      <Value>Marketing</Value>
      <Value>Resources</Value>
      <Value>Tools &amp; Resources</Value>
    </TagTopic>
    <VDHUnit2 xmlns="046f9449-3d25-46ac-9a39-b41fdb973d2f">3</VDHUnit2>
    <VDHDocumentType xmlns="046f9449-3d25-46ac-9a39-b41fdb973d2f">6</VDHDocumentType>
    <ItemOwner xmlns="046f9449-3d25-46ac-9a39-b41fdb973d2f">
      <UserInfo>
        <DisplayName>i:0#.f|membership|kathleen.horton@vermont.gov,#i:0#.f|membership|kathleen.horton@vermont.gov,#Kathleen.Horton@vermont.gov,#,#Horton, Kathleen,#,#AHS,#Communications &amp; Outreach Coordinator</DisplayName>
        <AccountId>4282</AccountId>
        <AccountType/>
      </UserInfo>
    </ItemOwner>
    <Content_x0020_Lead xmlns="046f9449-3d25-46ac-9a39-b41fdb973d2f">
      <UserInfo>
        <DisplayName>i:0#.f|membership|sharon.muellers@vermont.gov,#i:0#.f|membership|sharon.muellers@vermont.gov,#Sharon.Muellers@vermont.gov,#,#Muellers, Sharon,#,#AHS,#Communication Officer</DisplayName>
        <AccountId>3837</AccountId>
        <AccountType/>
      </UserInfo>
    </Content_x0020_Lead>
    <Reviewed xmlns="046f9449-3d25-46ac-9a39-b41fdb973d2f">true</Reviewed>
    <Resource_x0020_Description xmlns="bfc7ab43-a351-4688-aca3-bf166918b94c" xsi:nil="true"/>
    <LastReviewed xmlns="046f9449-3d25-46ac-9a39-b41fdb973d2f">2019-06-27T12:04:05+00:00</LastReviewed>
    <bucketTopic xmlns="bfc7ab43-a351-4688-aca3-bf166918b94c">Resources</bucketTopic>
    <NextReviewDate xmlns="046f9449-3d25-46ac-9a39-b41fdb973d2f" xsi:nil="true"/>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CD304B63-F4B6-4202-BE3B-DAD345E9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6f9449-3d25-46ac-9a39-b41fdb973d2f"/>
    <ds:schemaRef ds:uri="bfc7ab43-a351-4688-aca3-bf166918b94c"/>
    <ds:schemaRef ds:uri="a6fb58ca-3225-4afd-985f-6a849fc96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517C6-1693-494B-8D53-44D782E1911F}">
  <ds:schemaRefs>
    <ds:schemaRef ds:uri="http://schemas.microsoft.com/sharepoint/v3/contenttype/forms"/>
  </ds:schemaRefs>
</ds:datastoreItem>
</file>

<file path=customXml/itemProps3.xml><?xml version="1.0" encoding="utf-8"?>
<ds:datastoreItem xmlns:ds="http://schemas.openxmlformats.org/officeDocument/2006/customXml" ds:itemID="{A379A1F7-3AE4-49C6-91E8-BBEDF6C6CA6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beb649e-e330-493c-826b-dcbb35d1ffec"/>
    <ds:schemaRef ds:uri="http://www.w3.org/XML/1998/namespace"/>
    <ds:schemaRef ds:uri="http://purl.org/dc/dcmitype/"/>
    <ds:schemaRef ds:uri="bfc7ab43-a351-4688-aca3-bf166918b94c"/>
    <ds:schemaRef ds:uri="046f9449-3d25-46ac-9a39-b41fdb973d2f"/>
  </ds:schemaRefs>
</ds:datastoreItem>
</file>

<file path=customXml/itemProps4.xml><?xml version="1.0" encoding="utf-8"?>
<ds:datastoreItem xmlns:ds="http://schemas.openxmlformats.org/officeDocument/2006/customXml" ds:itemID="{5A137B2C-4AA5-4E63-A9A4-68C9C5A3D6F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Health_SlideDeck_Template_Standard (1)</Template>
  <TotalTime>523</TotalTime>
  <Words>206</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Courier New</vt:lpstr>
      <vt:lpstr>Franklin Gothic Book</vt:lpstr>
      <vt:lpstr>Franklin Gothic Demi Cond</vt:lpstr>
      <vt:lpstr>Franklin Gothic Medium</vt:lpstr>
      <vt:lpstr>Office Theme</vt:lpstr>
      <vt:lpstr>COVID-19 Vaccine Implementation Advisory Committee</vt:lpstr>
      <vt:lpstr>Committee Purpose</vt:lpstr>
      <vt:lpstr>PowerPoint Presentation</vt:lpstr>
      <vt:lpstr>PowerPoint Presentation</vt:lpstr>
      <vt:lpstr>Plan Overview: Phased Approach</vt:lpstr>
      <vt:lpstr>PowerPoint Presentation</vt:lpstr>
      <vt:lpstr> </vt:lpstr>
      <vt:lpstr>Phase 1a Population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Dougherty, Kelly</dc:creator>
  <cp:lastModifiedBy>Jill Sudhoff-Guerin</cp:lastModifiedBy>
  <cp:revision>22</cp:revision>
  <cp:lastPrinted>2019-04-12T12:56:40Z</cp:lastPrinted>
  <dcterms:created xsi:type="dcterms:W3CDTF">2020-11-02T18:33:49Z</dcterms:created>
  <dcterms:modified xsi:type="dcterms:W3CDTF">2020-11-24T18:39:48Z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0x010100E33B793E1E7D4240861BC825712579F5020100565C5DFC0583BD42A423A1682711FA6D</vt:lpwstr>
  </property>
  <property fmtid="{D5CDD505-2E9C-101B-9397-08002B2CF9AE}" pid="3" name="_dlc_policyId">
    <vt:lpwstr/>
  </property>
  <property fmtid="{D5CDD505-2E9C-101B-9397-08002B2CF9AE}" pid="4" name="ItemRetentionFormula">
    <vt:lpwstr/>
  </property>
</Properties>
</file>