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25"/>
  </p:notesMasterIdLst>
  <p:sldIdLst>
    <p:sldId id="2114" r:id="rId5"/>
    <p:sldId id="2115" r:id="rId6"/>
    <p:sldId id="2116" r:id="rId7"/>
    <p:sldId id="2151" r:id="rId8"/>
    <p:sldId id="2157" r:id="rId9"/>
    <p:sldId id="2158" r:id="rId10"/>
    <p:sldId id="2159" r:id="rId11"/>
    <p:sldId id="2148" r:id="rId12"/>
    <p:sldId id="2161" r:id="rId13"/>
    <p:sldId id="2149" r:id="rId14"/>
    <p:sldId id="2163" r:id="rId15"/>
    <p:sldId id="2145" r:id="rId16"/>
    <p:sldId id="2104" r:id="rId17"/>
    <p:sldId id="2152" r:id="rId18"/>
    <p:sldId id="2165" r:id="rId19"/>
    <p:sldId id="2169" r:id="rId20"/>
    <p:sldId id="2168" r:id="rId21"/>
    <p:sldId id="2129" r:id="rId22"/>
    <p:sldId id="2162" r:id="rId23"/>
    <p:sldId id="2167"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97D2605-3F6E-722A-734F-20D6303F1118}" name="Robert B Murray" initials="RBM" userId="ec3ceed4abceb37b" providerId="Windows Live"/>
  <p188:author id="{EC8D7C0F-82ED-C83C-3D85-748D055366FA}" name="Ann Hwang" initials="AH" userId="S::ahwang@bailit-health.com::040058f2-2a83-4265-94a8-9d739d1a8cf1" providerId="AD"/>
  <p188:author id="{41DC9421-DF3C-ADA7-98C7-18379769BC56}" name="Cooper, Alicia" initials="CA" userId="S::Alicia.Cooper@vermont.gov::17b942b9-ab19-4ce0-bd21-8515821831ca" providerId="AD"/>
  <p188:author id="{CF00483B-F662-EE33-D502-5CA9AFD1AF73}" name="Trafton, Wendy" initials="TW" userId="S::Wendy.Trafton@vermont.gov::6b26a0ef-f274-4294-901a-2186a2a18176" providerId="AD"/>
  <p188:author id="{EF128144-FED4-7F6A-4137-51CACFCA9512}" name="Ann Hwang" initials="AH" userId="S::ahwang_bailit-health.com#ext#@vermontgov.onmicrosoft.com::fdc7498d-f65f-4706-ba5f-c98581d06baa" providerId="AD"/>
  <p188:author id="{7DB7116E-244B-0386-8E38-AF404CD151A4}" name="Cooper, Alicia" initials="CA" userId="S::alicia.cooper@vermont.gov::17b942b9-ab19-4ce0-bd21-8515821831ca" providerId="AD"/>
  <p188:author id="{3255AA73-DE19-CD8C-5F4C-6E00447121C9}" name="Manatt" initials="Manatt" userId="Manatt" providerId="None"/>
  <p188:author id="{ACF24B78-8037-3DF1-C41B-EB0A2C412261}" name="Trafton, Wendy" initials="TW" userId="S::wendy.trafton@vermont.gov::6b26a0ef-f274-4294-901a-2186a2a18176" providerId="AD"/>
  <p188:author id="{3E8EB982-6049-ACBE-C1C5-837B3E05B826}" name="Backus, Ena" initials="BE" userId="S::Ena.Backus@vermont.gov::1c224107-9a96-4da7-9952-366a3db8a37f" providerId="AD"/>
  <p188:author id="{7F37CE83-20B0-4C32-A2CB-26A7121AA924}" name="Michael Bailit" initials="MB" userId="S::mbailit@bailit-health.com::6e5c4604-85bf-41ef-8e97-4724b7d56589" providerId="AD"/>
  <p188:author id="{89D08E8D-96B8-2B8B-E20F-342EA49F7F78}" name="Lindberg, Sarah" initials="LS" userId="S::Sarah.Lindberg@vermont.gov::6306d380-0e2a-4b72-ba93-203627e8dcb4" providerId="AD"/>
  <p188:author id="{B1A29398-6855-0761-2D5D-5FBC7EDF91C1}" name="Alyssa Vangeli" initials="AV" userId="S::avangeli@bailit-health.com::4c439823-ba03-4b18-95e4-e499e1d29c56" providerId="AD"/>
  <p188:author id="{9B237A9F-5968-3338-C934-B7483C8F1404}" name="Backus, Ena" initials="BE" userId="S::ena.backus@vermont.gov::1c224107-9a96-4da7-9952-366a3db8a37f" providerId="AD"/>
  <p188:author id="{FE2BA9A2-F331-0373-4C60-4E9D4E9D091C}" name="Lunge, Robin" initials="LR" userId="S::Robin.Lunge@vermont.gov::38814911-57b3-4d3f-abf0-48fc69a07bd4" providerId="AD"/>
  <p188:author id="{AF6009A9-F1E9-36D2-5801-FBF83450382C}" name="Edith Stowe" initials="ECS" userId="Edith Stowe" providerId="None"/>
  <p188:author id="{41929ABA-583D-3EEB-685F-89F93DDB9F38}" name="Lunge, Robin" initials="LR" userId="S::robin.lunge@vermont.gov::38814911-57b3-4d3f-abf0-48fc69a07bd4" providerId="AD"/>
  <p188:author id="{9F8EC6D9-F589-6AC2-B558-70D11D868C44}" name="Samuelson, Jenney" initials="SJ" userId="S::Jenney.Samuelson@vermont.gov::858fda4e-12aa-4837-8538-c1f389674db5" providerId="AD"/>
  <p188:author id="{9332DEE0-732D-F961-2B28-6637D396FC3F}" name="Lora Kim" initials="LK" userId="Lora Kim" providerId="None"/>
  <p188:author id="{832968E9-AC95-EA7C-2AFD-CAAFB6AE496B}" name="Ann Hwang" initials="AH" userId="S::ann@atriusfoundation.org::dba5eed7-0cd1-4f77-b347-6dc2c4f18de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ora Kim" initials="LK" lastIdx="42" clrIdx="0">
    <p:extLst>
      <p:ext uri="{19B8F6BF-5375-455C-9EA6-DF929625EA0E}">
        <p15:presenceInfo xmlns:p15="http://schemas.microsoft.com/office/powerpoint/2012/main" userId="Lora Kim" providerId="None"/>
      </p:ext>
    </p:extLst>
  </p:cmAuthor>
  <p:cmAuthor id="2" name="Edith Stowe" initials="ECS" lastIdx="21" clrIdx="1">
    <p:extLst>
      <p:ext uri="{19B8F6BF-5375-455C-9EA6-DF929625EA0E}">
        <p15:presenceInfo xmlns:p15="http://schemas.microsoft.com/office/powerpoint/2012/main" userId="Edith Stowe" providerId="None"/>
      </p:ext>
    </p:extLst>
  </p:cmAuthor>
  <p:cmAuthor id="3" name="Karl, Anne O." initials="KAO" lastIdx="18" clrIdx="2">
    <p:extLst>
      <p:ext uri="{19B8F6BF-5375-455C-9EA6-DF929625EA0E}">
        <p15:presenceInfo xmlns:p15="http://schemas.microsoft.com/office/powerpoint/2012/main" userId="S::AKarl@manatt.com::5c82de75-9698-4378-afa7-a1660eda9732" providerId="AD"/>
      </p:ext>
    </p:extLst>
  </p:cmAuthor>
  <p:cmAuthor id="4" name="Backus, Ena" initials="BE" lastIdx="12" clrIdx="3">
    <p:extLst>
      <p:ext uri="{19B8F6BF-5375-455C-9EA6-DF929625EA0E}">
        <p15:presenceInfo xmlns:p15="http://schemas.microsoft.com/office/powerpoint/2012/main" userId="S::Ena.Backus@vermont.gov::1c224107-9a96-4da7-9952-366a3db8a37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B833"/>
    <a:srgbClr val="FFC000"/>
    <a:srgbClr val="59A87C"/>
    <a:srgbClr val="E1EFE7"/>
    <a:srgbClr val="404040"/>
    <a:srgbClr val="BE382C"/>
    <a:srgbClr val="FFD44B"/>
    <a:srgbClr val="B7E1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01" autoAdjust="0"/>
    <p:restoredTop sz="88259" autoAdjust="0"/>
  </p:normalViewPr>
  <p:slideViewPr>
    <p:cSldViewPr snapToGrid="0">
      <p:cViewPr varScale="1">
        <p:scale>
          <a:sx n="71" d="100"/>
          <a:sy n="71" d="100"/>
        </p:scale>
        <p:origin x="66" y="531"/>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slide" Target="slides/slide9.xml" Id="rId13" /><Relationship Type="http://schemas.openxmlformats.org/officeDocument/2006/relationships/slide" Target="slides/slide14.xml" Id="rId18" /><Relationship Type="http://schemas.openxmlformats.org/officeDocument/2006/relationships/commentAuthors" Target="commentAuthors.xml" Id="rId26" /><Relationship Type="http://schemas.openxmlformats.org/officeDocument/2006/relationships/customXml" Target="../customXml/item3.xml" Id="rId3" /><Relationship Type="http://schemas.openxmlformats.org/officeDocument/2006/relationships/slide" Target="slides/slide17.xml" Id="rId21" /><Relationship Type="http://schemas.openxmlformats.org/officeDocument/2006/relationships/slide" Target="slides/slide3.xml" Id="rId7" /><Relationship Type="http://schemas.openxmlformats.org/officeDocument/2006/relationships/slide" Target="slides/slide8.xml" Id="rId12" /><Relationship Type="http://schemas.openxmlformats.org/officeDocument/2006/relationships/slide" Target="slides/slide13.xml" Id="rId17" /><Relationship Type="http://schemas.openxmlformats.org/officeDocument/2006/relationships/notesMaster" Target="notesMasters/notesMaster1.xml" Id="rId25" /><Relationship Type="http://schemas.openxmlformats.org/officeDocument/2006/relationships/customXml" Target="../customXml/item2.xml" Id="rId2" /><Relationship Type="http://schemas.openxmlformats.org/officeDocument/2006/relationships/slide" Target="slides/slide12.xml" Id="rId16" /><Relationship Type="http://schemas.openxmlformats.org/officeDocument/2006/relationships/slide" Target="slides/slide16.xml" Id="rId20" /><Relationship Type="http://schemas.openxmlformats.org/officeDocument/2006/relationships/theme" Target="theme/theme1.xml" Id="rId29"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slide" Target="slides/slide20.xml" Id="rId24" /><Relationship Type="http://schemas.openxmlformats.org/officeDocument/2006/relationships/slide" Target="slides/slide1.xml" Id="rId5" /><Relationship Type="http://schemas.openxmlformats.org/officeDocument/2006/relationships/slide" Target="slides/slide11.xml" Id="rId15" /><Relationship Type="http://schemas.openxmlformats.org/officeDocument/2006/relationships/slide" Target="slides/slide19.xml" Id="rId23" /><Relationship Type="http://schemas.openxmlformats.org/officeDocument/2006/relationships/viewProps" Target="viewProps.xml" Id="rId28" /><Relationship Type="http://schemas.openxmlformats.org/officeDocument/2006/relationships/slide" Target="slides/slide6.xml" Id="rId10" /><Relationship Type="http://schemas.openxmlformats.org/officeDocument/2006/relationships/slide" Target="slides/slide15.xml" Id="rId19" /><Relationship Type="http://schemas.microsoft.com/office/2018/10/relationships/authors" Target="authors.xml" Id="rId31"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slide" Target="slides/slide10.xml" Id="rId14" /><Relationship Type="http://schemas.openxmlformats.org/officeDocument/2006/relationships/slide" Target="slides/slide18.xml" Id="rId22" /><Relationship Type="http://schemas.openxmlformats.org/officeDocument/2006/relationships/presProps" Target="presProps.xml" Id="rId27" /><Relationship Type="http://schemas.openxmlformats.org/officeDocument/2006/relationships/tableStyles" Target="tableStyles.xml" Id="rId30" /><Relationship Type="http://schemas.openxmlformats.org/officeDocument/2006/relationships/customXml" Target="/customXML/item4.xml" Id="imanage.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6" tIns="46588" rIns="93176" bIns="46588"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76" tIns="46588" rIns="93176" bIns="46588" rtlCol="0"/>
          <a:lstStyle>
            <a:lvl1pPr algn="r">
              <a:defRPr sz="1200"/>
            </a:lvl1pPr>
          </a:lstStyle>
          <a:p>
            <a:fld id="{615F2742-3D89-4A23-A7A2-2EF8EDB51DC4}" type="datetimeFigureOut">
              <a:rPr lang="en-US" smtClean="0"/>
              <a:t>11/28/2022</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76" tIns="46588" rIns="93176" bIns="46588" rtlCol="0" anchor="ctr"/>
          <a:lstStyle/>
          <a:p>
            <a:endParaRPr lang="en-US"/>
          </a:p>
        </p:txBody>
      </p:sp>
      <p:sp>
        <p:nvSpPr>
          <p:cNvPr id="5" name="Notes Placeholder 4"/>
          <p:cNvSpPr>
            <a:spLocks noGrp="1"/>
          </p:cNvSpPr>
          <p:nvPr>
            <p:ph type="body" sz="quarter" idx="3"/>
          </p:nvPr>
        </p:nvSpPr>
        <p:spPr>
          <a:xfrm>
            <a:off x="701041" y="4473893"/>
            <a:ext cx="5608320" cy="3660458"/>
          </a:xfrm>
          <a:prstGeom prst="rect">
            <a:avLst/>
          </a:prstGeom>
        </p:spPr>
        <p:txBody>
          <a:bodyPr vert="horz" lIns="93176" tIns="46588" rIns="93176" bIns="4658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6" tIns="46588" rIns="93176" bIns="46588"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6" tIns="46588" rIns="93176" bIns="46588" rtlCol="0" anchor="b"/>
          <a:lstStyle>
            <a:lvl1pPr algn="r">
              <a:defRPr sz="1200"/>
            </a:lvl1pPr>
          </a:lstStyle>
          <a:p>
            <a:fld id="{DC8D8993-E59F-48DD-B78A-E9AA5D32AF1B}" type="slidenum">
              <a:rPr lang="en-US" smtClean="0"/>
              <a:t>‹#›</a:t>
            </a:fld>
            <a:endParaRPr lang="en-US"/>
          </a:p>
        </p:txBody>
      </p:sp>
    </p:spTree>
    <p:extLst>
      <p:ext uri="{BB962C8B-B14F-4D97-AF65-F5344CB8AC3E}">
        <p14:creationId xmlns:p14="http://schemas.microsoft.com/office/powerpoint/2010/main" val="974370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21167">
              <a:defRPr/>
            </a:pPr>
            <a:fld id="{A2499426-E765-4157-9578-BD15F3DBC169}" type="slidenum">
              <a:rPr lang="en-US">
                <a:solidFill>
                  <a:prstClr val="black"/>
                </a:solidFill>
                <a:latin typeface="Calibri" panose="020F0502020204030204"/>
              </a:rPr>
              <a:pPr defTabSz="921167">
                <a:defRPr/>
              </a:pPr>
              <a:t>1</a:t>
            </a:fld>
            <a:endParaRPr lang="en-US">
              <a:solidFill>
                <a:prstClr val="black"/>
              </a:solidFill>
              <a:latin typeface="Calibri" panose="020F0502020204030204"/>
            </a:endParaRPr>
          </a:p>
        </p:txBody>
      </p:sp>
    </p:spTree>
    <p:extLst>
      <p:ext uri="{BB962C8B-B14F-4D97-AF65-F5344CB8AC3E}">
        <p14:creationId xmlns:p14="http://schemas.microsoft.com/office/powerpoint/2010/main" val="317377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14</a:t>
            </a:fld>
            <a:endParaRPr lang="en-US"/>
          </a:p>
        </p:txBody>
      </p:sp>
    </p:spTree>
    <p:extLst>
      <p:ext uri="{BB962C8B-B14F-4D97-AF65-F5344CB8AC3E}">
        <p14:creationId xmlns:p14="http://schemas.microsoft.com/office/powerpoint/2010/main" val="36444232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15</a:t>
            </a:fld>
            <a:endParaRPr lang="en-US"/>
          </a:p>
        </p:txBody>
      </p:sp>
    </p:spTree>
    <p:extLst>
      <p:ext uri="{BB962C8B-B14F-4D97-AF65-F5344CB8AC3E}">
        <p14:creationId xmlns:p14="http://schemas.microsoft.com/office/powerpoint/2010/main" val="41680484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16</a:t>
            </a:fld>
            <a:endParaRPr lang="en-US"/>
          </a:p>
        </p:txBody>
      </p:sp>
    </p:spTree>
    <p:extLst>
      <p:ext uri="{BB962C8B-B14F-4D97-AF65-F5344CB8AC3E}">
        <p14:creationId xmlns:p14="http://schemas.microsoft.com/office/powerpoint/2010/main" val="2604141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kern="0"/>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18</a:t>
            </a:fld>
            <a:endParaRPr lang="en-US" altLang="en-US"/>
          </a:p>
        </p:txBody>
      </p:sp>
    </p:spTree>
    <p:extLst>
      <p:ext uri="{BB962C8B-B14F-4D97-AF65-F5344CB8AC3E}">
        <p14:creationId xmlns:p14="http://schemas.microsoft.com/office/powerpoint/2010/main" val="836192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20</a:t>
            </a:fld>
            <a:endParaRPr lang="en-US"/>
          </a:p>
        </p:txBody>
      </p:sp>
    </p:spTree>
    <p:extLst>
      <p:ext uri="{BB962C8B-B14F-4D97-AF65-F5344CB8AC3E}">
        <p14:creationId xmlns:p14="http://schemas.microsoft.com/office/powerpoint/2010/main" val="3635358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C8D8993-E59F-48DD-B78A-E9AA5D32AF1B}" type="slidenum">
              <a:rPr lang="en-US" smtClean="0"/>
              <a:t>2</a:t>
            </a:fld>
            <a:endParaRPr lang="en-US"/>
          </a:p>
        </p:txBody>
      </p:sp>
    </p:spTree>
    <p:extLst>
      <p:ext uri="{BB962C8B-B14F-4D97-AF65-F5344CB8AC3E}">
        <p14:creationId xmlns:p14="http://schemas.microsoft.com/office/powerpoint/2010/main" val="2813120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4</a:t>
            </a:fld>
            <a:endParaRPr lang="en-US"/>
          </a:p>
        </p:txBody>
      </p:sp>
    </p:spTree>
    <p:extLst>
      <p:ext uri="{BB962C8B-B14F-4D97-AF65-F5344CB8AC3E}">
        <p14:creationId xmlns:p14="http://schemas.microsoft.com/office/powerpoint/2010/main" val="3552933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5</a:t>
            </a:fld>
            <a:endParaRPr lang="en-US"/>
          </a:p>
        </p:txBody>
      </p:sp>
    </p:spTree>
    <p:extLst>
      <p:ext uri="{BB962C8B-B14F-4D97-AF65-F5344CB8AC3E}">
        <p14:creationId xmlns:p14="http://schemas.microsoft.com/office/powerpoint/2010/main" val="3935950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6</a:t>
            </a:fld>
            <a:endParaRPr lang="en-US"/>
          </a:p>
        </p:txBody>
      </p:sp>
    </p:spTree>
    <p:extLst>
      <p:ext uri="{BB962C8B-B14F-4D97-AF65-F5344CB8AC3E}">
        <p14:creationId xmlns:p14="http://schemas.microsoft.com/office/powerpoint/2010/main" val="4025862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8</a:t>
            </a:fld>
            <a:endParaRPr lang="en-US"/>
          </a:p>
        </p:txBody>
      </p:sp>
    </p:spTree>
    <p:extLst>
      <p:ext uri="{BB962C8B-B14F-4D97-AF65-F5344CB8AC3E}">
        <p14:creationId xmlns:p14="http://schemas.microsoft.com/office/powerpoint/2010/main" val="280944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9</a:t>
            </a:fld>
            <a:endParaRPr lang="en-US"/>
          </a:p>
        </p:txBody>
      </p:sp>
    </p:spTree>
    <p:extLst>
      <p:ext uri="{BB962C8B-B14F-4D97-AF65-F5344CB8AC3E}">
        <p14:creationId xmlns:p14="http://schemas.microsoft.com/office/powerpoint/2010/main" val="4152336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10</a:t>
            </a:fld>
            <a:endParaRPr lang="en-US"/>
          </a:p>
        </p:txBody>
      </p:sp>
    </p:spTree>
    <p:extLst>
      <p:ext uri="{BB962C8B-B14F-4D97-AF65-F5344CB8AC3E}">
        <p14:creationId xmlns:p14="http://schemas.microsoft.com/office/powerpoint/2010/main" val="3128517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8993-E59F-48DD-B78A-E9AA5D32AF1B}" type="slidenum">
              <a:rPr lang="en-US" smtClean="0"/>
              <a:t>12</a:t>
            </a:fld>
            <a:endParaRPr lang="en-US"/>
          </a:p>
        </p:txBody>
      </p:sp>
    </p:spTree>
    <p:extLst>
      <p:ext uri="{BB962C8B-B14F-4D97-AF65-F5344CB8AC3E}">
        <p14:creationId xmlns:p14="http://schemas.microsoft.com/office/powerpoint/2010/main" val="565240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70327788-E0E1-4397-8ECF-419E08C5FA1C}" type="datetime1">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104C8-5BC6-4788-BB31-1022DBEA0CF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1415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367E65-5B5B-4FE3-BDC2-60989B220C3E}" type="datetime1">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104C8-5BC6-4788-BB31-1022DBEA0CFF}" type="slidenum">
              <a:rPr lang="en-US" smtClean="0"/>
              <a:t>‹#›</a:t>
            </a:fld>
            <a:endParaRPr lang="en-US"/>
          </a:p>
        </p:txBody>
      </p:sp>
    </p:spTree>
    <p:extLst>
      <p:ext uri="{BB962C8B-B14F-4D97-AF65-F5344CB8AC3E}">
        <p14:creationId xmlns:p14="http://schemas.microsoft.com/office/powerpoint/2010/main" val="6675856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7E6C4C0-DA53-40D2-9D69-9DAA35B22DE0}" type="datetime1">
              <a:rPr lang="en-US" smtClean="0"/>
              <a:t>11/28/2022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D4104C8-5BC6-4788-BB31-1022DBEA0CF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185470"/>
      </p:ext>
    </p:extLst>
  </p:cSld>
  <p:clrMap bg1="lt1" tx1="dk1" bg2="lt2" tx2="dk2" accent1="accent1" accent2="accent2" accent3="accent3" accent4="accent4" accent5="accent5" accent6="accent6" hlink="hlink" folHlink="folHlink"/>
  <p:sldLayoutIdLst>
    <p:sldLayoutId id="2147483697" r:id="rId1"/>
    <p:sldLayoutId id="2147483698" r:id="rId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mailto:ena.backus@vermont.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wendy.trafton@vermont.gov"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gmcboard.vermont.gov/content/primary-care-advisory-group-membershi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law.cornell.edu/uscode/text/42/1315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hscrc.maryland.gov/Pages/Outcomes-Based-Credits.asp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hscrc.maryland.gov/Pages/Outcomes-Based-Credits.asp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B21A2-8668-49A6-8562-3AC1A86EE228}"/>
              </a:ext>
            </a:extLst>
          </p:cNvPr>
          <p:cNvSpPr>
            <a:spLocks noGrp="1"/>
          </p:cNvSpPr>
          <p:nvPr>
            <p:ph type="ctrTitle"/>
          </p:nvPr>
        </p:nvSpPr>
        <p:spPr/>
        <p:txBody>
          <a:bodyPr>
            <a:normAutofit/>
          </a:bodyPr>
          <a:lstStyle/>
          <a:p>
            <a:r>
              <a:rPr lang="en-US" sz="4400" dirty="0"/>
              <a:t>Health Care Reform Workgroup</a:t>
            </a:r>
          </a:p>
        </p:txBody>
      </p:sp>
      <p:sp>
        <p:nvSpPr>
          <p:cNvPr id="3" name="Subtitle 2">
            <a:extLst>
              <a:ext uri="{FF2B5EF4-FFF2-40B4-BE49-F238E27FC236}">
                <a16:creationId xmlns:a16="http://schemas.microsoft.com/office/drawing/2014/main" id="{9514D914-DC5E-4905-A56A-C2F4A25F9D6E}"/>
              </a:ext>
            </a:extLst>
          </p:cNvPr>
          <p:cNvSpPr>
            <a:spLocks noGrp="1"/>
          </p:cNvSpPr>
          <p:nvPr>
            <p:ph type="subTitle" idx="1"/>
          </p:nvPr>
        </p:nvSpPr>
        <p:spPr/>
        <p:txBody>
          <a:bodyPr vert="horz" lIns="91440" tIns="45720" rIns="91440" bIns="45720" rtlCol="0" anchor="t">
            <a:normAutofit/>
          </a:bodyPr>
          <a:lstStyle/>
          <a:p>
            <a:r>
              <a:rPr lang="en-US" dirty="0"/>
              <a:t>November 29, 2022 </a:t>
            </a:r>
            <a:r>
              <a:rPr lang="en-US" dirty="0" err="1"/>
              <a:t>MeetinG</a:t>
            </a:r>
            <a:endParaRPr lang="en-US" dirty="0"/>
          </a:p>
        </p:txBody>
      </p:sp>
      <p:sp>
        <p:nvSpPr>
          <p:cNvPr id="4" name="Slide Number Placeholder 3">
            <a:extLst>
              <a:ext uri="{FF2B5EF4-FFF2-40B4-BE49-F238E27FC236}">
                <a16:creationId xmlns:a16="http://schemas.microsoft.com/office/drawing/2014/main" id="{8C4FDBB6-DB40-4079-75E9-1A4186452BB6}"/>
              </a:ext>
            </a:extLst>
          </p:cNvPr>
          <p:cNvSpPr>
            <a:spLocks noGrp="1"/>
          </p:cNvSpPr>
          <p:nvPr>
            <p:ph type="sldNum" sz="quarter" idx="12"/>
          </p:nvPr>
        </p:nvSpPr>
        <p:spPr/>
        <p:txBody>
          <a:bodyPr/>
          <a:lstStyle/>
          <a:p>
            <a:fld id="{2D4104C8-5BC6-4788-BB31-1022DBEA0CFF}" type="slidenum">
              <a:rPr lang="en-US" smtClean="0"/>
              <a:t>1</a:t>
            </a:fld>
            <a:endParaRPr lang="en-US"/>
          </a:p>
        </p:txBody>
      </p:sp>
    </p:spTree>
    <p:extLst>
      <p:ext uri="{BB962C8B-B14F-4D97-AF65-F5344CB8AC3E}">
        <p14:creationId xmlns:p14="http://schemas.microsoft.com/office/powerpoint/2010/main" val="2386421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EE883C3-E49B-47D0-9CEB-FE1142C1D7CF}"/>
              </a:ext>
            </a:extLst>
          </p:cNvPr>
          <p:cNvSpPr/>
          <p:nvPr/>
        </p:nvSpPr>
        <p:spPr>
          <a:xfrm>
            <a:off x="1214545" y="4723721"/>
            <a:ext cx="9930533" cy="861803"/>
          </a:xfrm>
          <a:prstGeom prst="rect">
            <a:avLst/>
          </a:prstGeom>
          <a:solidFill>
            <a:schemeClr val="bg1">
              <a:lumMod val="95000"/>
            </a:schemeClr>
          </a:solidFill>
          <a:ln w="28575">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fontAlgn="auto">
              <a:lnSpc>
                <a:spcPct val="90000"/>
              </a:lnSpc>
              <a:spcBef>
                <a:spcPts val="1200"/>
              </a:spcBef>
              <a:spcAft>
                <a:spcPts val="200"/>
              </a:spcAft>
              <a:buSzPct val="100000"/>
              <a:tabLst/>
              <a:defRPr/>
            </a:pPr>
            <a:r>
              <a:rPr lang="en-US" sz="2000" b="1" i="1" dirty="0">
                <a:solidFill>
                  <a:schemeClr val="tx1">
                    <a:lumMod val="75000"/>
                    <a:lumOff val="25000"/>
                  </a:schemeClr>
                </a:solidFill>
              </a:rPr>
              <a:t>Any reactions to CMMI’s feedback?</a:t>
            </a:r>
          </a:p>
        </p:txBody>
      </p:sp>
      <p:sp>
        <p:nvSpPr>
          <p:cNvPr id="2" name="Title 1">
            <a:extLst>
              <a:ext uri="{FF2B5EF4-FFF2-40B4-BE49-F238E27FC236}">
                <a16:creationId xmlns:a16="http://schemas.microsoft.com/office/drawing/2014/main" id="{4D1DCB50-674B-4BC6-8991-D00C0C513395}"/>
              </a:ext>
            </a:extLst>
          </p:cNvPr>
          <p:cNvSpPr>
            <a:spLocks noGrp="1"/>
          </p:cNvSpPr>
          <p:nvPr>
            <p:ph type="title"/>
          </p:nvPr>
        </p:nvSpPr>
        <p:spPr>
          <a:xfrm>
            <a:off x="1214545" y="286603"/>
            <a:ext cx="9930533" cy="1450757"/>
          </a:xfrm>
        </p:spPr>
        <p:txBody>
          <a:bodyPr>
            <a:normAutofit/>
          </a:bodyPr>
          <a:lstStyle/>
          <a:p>
            <a:r>
              <a:rPr lang="en-US" sz="4000" dirty="0"/>
              <a:t>CMMI’s Feedback on Vermont’s TCOC Suggestions </a:t>
            </a:r>
            <a:r>
              <a:rPr lang="en-US" sz="3200" i="1" dirty="0"/>
              <a:t>(2 of 2)</a:t>
            </a:r>
            <a:endParaRPr lang="en-US" sz="4000" dirty="0"/>
          </a:p>
        </p:txBody>
      </p:sp>
      <p:sp>
        <p:nvSpPr>
          <p:cNvPr id="4" name="Slide Number Placeholder 3">
            <a:extLst>
              <a:ext uri="{FF2B5EF4-FFF2-40B4-BE49-F238E27FC236}">
                <a16:creationId xmlns:a16="http://schemas.microsoft.com/office/drawing/2014/main" id="{24AC6F02-139F-44A2-A429-DFB8320F8E2F}"/>
              </a:ext>
            </a:extLst>
          </p:cNvPr>
          <p:cNvSpPr>
            <a:spLocks noGrp="1"/>
          </p:cNvSpPr>
          <p:nvPr>
            <p:ph type="sldNum" sz="quarter" idx="12"/>
          </p:nvPr>
        </p:nvSpPr>
        <p:spPr/>
        <p:txBody>
          <a:bodyPr/>
          <a:lstStyle/>
          <a:p>
            <a:fld id="{2D4104C8-5BC6-4788-BB31-1022DBEA0CFF}" type="slidenum">
              <a:rPr lang="en-US" smtClean="0"/>
              <a:t>10</a:t>
            </a:fld>
            <a:endParaRPr lang="en-US"/>
          </a:p>
        </p:txBody>
      </p:sp>
      <p:sp>
        <p:nvSpPr>
          <p:cNvPr id="6" name="Content Placeholder 2">
            <a:extLst>
              <a:ext uri="{FF2B5EF4-FFF2-40B4-BE49-F238E27FC236}">
                <a16:creationId xmlns:a16="http://schemas.microsoft.com/office/drawing/2014/main" id="{08775FD1-3AF3-4031-9610-BF6BFC627587}"/>
              </a:ext>
            </a:extLst>
          </p:cNvPr>
          <p:cNvSpPr>
            <a:spLocks noGrp="1"/>
          </p:cNvSpPr>
          <p:nvPr>
            <p:ph idx="1"/>
          </p:nvPr>
        </p:nvSpPr>
        <p:spPr>
          <a:xfrm>
            <a:off x="1020686" y="1886490"/>
            <a:ext cx="10318250" cy="3268133"/>
          </a:xfrm>
        </p:spPr>
        <p:txBody>
          <a:bodyPr vert="horz" lIns="0" tIns="45720" rIns="0" bIns="45720" rtlCol="0" anchor="t">
            <a:noAutofit/>
          </a:bodyPr>
          <a:lstStyle/>
          <a:p>
            <a:pPr marL="0" indent="0">
              <a:spcBef>
                <a:spcPts val="0"/>
              </a:spcBef>
              <a:spcAft>
                <a:spcPts val="1200"/>
              </a:spcAft>
              <a:buClrTx/>
              <a:buNone/>
              <a:defRPr/>
            </a:pPr>
            <a:r>
              <a:rPr lang="en-US" sz="1800" b="1" dirty="0"/>
              <a:t>Other Feedback</a:t>
            </a:r>
            <a:endParaRPr lang="en-US" sz="1800" dirty="0"/>
          </a:p>
          <a:p>
            <a:pPr marL="457200" marR="0" lvl="0" indent="-457200" algn="l" defTabSz="914400" rtl="0" eaLnBrk="1" fontAlgn="auto" latinLnBrk="0" hangingPunct="1">
              <a:lnSpc>
                <a:spcPct val="90000"/>
              </a:lnSpc>
              <a:spcBef>
                <a:spcPts val="0"/>
              </a:spcBef>
              <a:spcAft>
                <a:spcPts val="1200"/>
              </a:spcAft>
              <a:buClrTx/>
              <a:buSzPct val="100000"/>
              <a:buFont typeface="Wingdings" panose="05000000000000000000" pitchFamily="2"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ea typeface="+mn-ea"/>
                <a:cs typeface="+mn-cs"/>
              </a:rPr>
              <a:t>CMMI is interested in Vermont’s perspective on proposed guardrails around TCOC targets, specifically around what should be included in the denominator.</a:t>
            </a:r>
          </a:p>
          <a:p>
            <a:pPr marL="914400" marR="0" lvl="1" indent="-457200" fontAlgn="auto">
              <a:spcBef>
                <a:spcPts val="0"/>
              </a:spcBef>
              <a:spcAft>
                <a:spcPts val="1200"/>
              </a:spcAft>
              <a:buClrTx/>
              <a:buSzPct val="100000"/>
              <a:buFont typeface="Montserrat" panose="00000500000000000000" pitchFamily="2" charset="0"/>
              <a:buChar char="–"/>
              <a:tabLst/>
              <a:defRPr/>
            </a:pPr>
            <a:r>
              <a:rPr lang="en-US" dirty="0"/>
              <a:t>Relatedly, the TCOC subgroup has discussed potentially having TCOC targets focused on </a:t>
            </a:r>
            <a:r>
              <a:rPr lang="en-US" b="1" i="1" dirty="0"/>
              <a:t>Vermonters receiving care in Vermont</a:t>
            </a:r>
            <a:r>
              <a:rPr lang="en-US" dirty="0"/>
              <a:t>.</a:t>
            </a:r>
          </a:p>
          <a:p>
            <a:pPr marL="457200" marR="0" lvl="0" indent="-457200" algn="l" defTabSz="914400" rtl="0" eaLnBrk="1" fontAlgn="auto" latinLnBrk="0" hangingPunct="1">
              <a:lnSpc>
                <a:spcPct val="90000"/>
              </a:lnSpc>
              <a:spcBef>
                <a:spcPts val="0"/>
              </a:spcBef>
              <a:spcAft>
                <a:spcPts val="1200"/>
              </a:spcAft>
              <a:buClrTx/>
              <a:buSzPct val="100000"/>
              <a:buFont typeface="Wingdings" panose="05000000000000000000" pitchFamily="2" charset="2"/>
              <a:buChar char="§"/>
              <a:tabLst/>
              <a:defRPr/>
            </a:pPr>
            <a:r>
              <a:rPr lang="en-US" sz="1800" dirty="0">
                <a:solidFill>
                  <a:prstClr val="black">
                    <a:lumMod val="75000"/>
                    <a:lumOff val="25000"/>
                  </a:prstClr>
                </a:solidFill>
              </a:rPr>
              <a:t>CMMI aims to work with Vermont on identifying </a:t>
            </a:r>
            <a:r>
              <a:rPr lang="en-US" sz="1800" b="1" i="1" dirty="0">
                <a:solidFill>
                  <a:prstClr val="black">
                    <a:lumMod val="75000"/>
                    <a:lumOff val="25000"/>
                  </a:prstClr>
                </a:solidFill>
              </a:rPr>
              <a:t>waiver flexibilities </a:t>
            </a:r>
            <a:r>
              <a:rPr lang="en-US" sz="1800" dirty="0">
                <a:solidFill>
                  <a:prstClr val="black">
                    <a:lumMod val="75000"/>
                    <a:lumOff val="25000"/>
                  </a:prstClr>
                </a:solidFill>
              </a:rPr>
              <a:t>that would be of interest to include in the AHEAD model (e.g., beneficiary incentive waivers).</a:t>
            </a:r>
          </a:p>
        </p:txBody>
      </p:sp>
      <p:sp>
        <p:nvSpPr>
          <p:cNvPr id="3" name="Arrow: Pentagon 2">
            <a:extLst>
              <a:ext uri="{FF2B5EF4-FFF2-40B4-BE49-F238E27FC236}">
                <a16:creationId xmlns:a16="http://schemas.microsoft.com/office/drawing/2014/main" id="{F249EAC6-9AA2-4F91-9C1A-2A840743C6EB}"/>
              </a:ext>
            </a:extLst>
          </p:cNvPr>
          <p:cNvSpPr/>
          <p:nvPr/>
        </p:nvSpPr>
        <p:spPr>
          <a:xfrm>
            <a:off x="1201655" y="4513329"/>
            <a:ext cx="2330506" cy="445062"/>
          </a:xfrm>
          <a:prstGeom prst="homePlate">
            <a:avLst/>
          </a:prstGeom>
          <a:solidFill>
            <a:schemeClr val="tx1">
              <a:lumMod val="75000"/>
              <a:lumOff val="25000"/>
            </a:schemeClr>
          </a:solid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Discussion</a:t>
            </a:r>
          </a:p>
        </p:txBody>
      </p:sp>
    </p:spTree>
    <p:extLst>
      <p:ext uri="{BB962C8B-B14F-4D97-AF65-F5344CB8AC3E}">
        <p14:creationId xmlns:p14="http://schemas.microsoft.com/office/powerpoint/2010/main" val="891885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ctrTitle"/>
          </p:nvPr>
        </p:nvSpPr>
        <p:spPr>
          <a:xfrm>
            <a:off x="1097279" y="758952"/>
            <a:ext cx="10658115" cy="3597291"/>
          </a:xfrm>
        </p:spPr>
        <p:txBody>
          <a:bodyPr>
            <a:normAutofit/>
          </a:bodyPr>
          <a:lstStyle/>
          <a:p>
            <a:r>
              <a:rPr lang="en-US" sz="4400" dirty="0">
                <a:solidFill>
                  <a:schemeClr val="tx1">
                    <a:lumMod val="75000"/>
                    <a:lumOff val="25000"/>
                  </a:schemeClr>
                </a:solidFill>
              </a:rPr>
              <a:t>3. Primary Care</a:t>
            </a:r>
          </a:p>
        </p:txBody>
      </p:sp>
      <p:sp>
        <p:nvSpPr>
          <p:cNvPr id="4" name="Slide Number Placeholder 3">
            <a:extLst>
              <a:ext uri="{FF2B5EF4-FFF2-40B4-BE49-F238E27FC236}">
                <a16:creationId xmlns:a16="http://schemas.microsoft.com/office/drawing/2014/main" id="{418E40D6-BD58-4843-BB8F-378785DD79D4}"/>
              </a:ext>
            </a:extLst>
          </p:cNvPr>
          <p:cNvSpPr>
            <a:spLocks noGrp="1"/>
          </p:cNvSpPr>
          <p:nvPr>
            <p:ph type="sldNum" sz="quarter" idx="12"/>
          </p:nvPr>
        </p:nvSpPr>
        <p:spPr>
          <a:xfrm>
            <a:off x="10960893" y="6429375"/>
            <a:ext cx="392907" cy="330199"/>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50A04D7-452B-4628-BC5C-774F3290A092}" type="slidenum">
              <a:rPr kumimoji="0" lang="en-US" sz="1050" b="0" i="0" u="none" strike="noStrike" kern="1200" cap="none" spc="0" normalizeH="0" baseline="0" noProof="0">
                <a:ln>
                  <a:noFill/>
                </a:ln>
                <a:solidFill>
                  <a:prstClr val="white"/>
                </a:solidFill>
                <a:effectLst/>
                <a:uLnTx/>
                <a:uFillTx/>
                <a:latin typeface="Montserrat"/>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a:t>
            </a:fld>
            <a:endParaRPr kumimoji="0" lang="en-US" sz="1050" b="0" i="0" u="none" strike="noStrike" kern="1200" cap="none" spc="0" normalizeH="0" baseline="0" noProof="0">
              <a:ln>
                <a:noFill/>
              </a:ln>
              <a:solidFill>
                <a:prstClr val="white"/>
              </a:solidFill>
              <a:effectLst/>
              <a:uLnTx/>
              <a:uFillTx/>
              <a:latin typeface="Montserrat"/>
              <a:ea typeface="+mn-ea"/>
              <a:cs typeface="+mn-cs"/>
            </a:endParaRPr>
          </a:p>
        </p:txBody>
      </p:sp>
    </p:spTree>
    <p:extLst>
      <p:ext uri="{BB962C8B-B14F-4D97-AF65-F5344CB8AC3E}">
        <p14:creationId xmlns:p14="http://schemas.microsoft.com/office/powerpoint/2010/main" val="1648415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4B0B6E8-901A-4F51-B71E-C1F0C6EC75A7}"/>
              </a:ext>
            </a:extLst>
          </p:cNvPr>
          <p:cNvSpPr/>
          <p:nvPr/>
        </p:nvSpPr>
        <p:spPr>
          <a:xfrm>
            <a:off x="0" y="6101395"/>
            <a:ext cx="12192000" cy="7639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1DCB50-674B-4BC6-8991-D00C0C513395}"/>
              </a:ext>
            </a:extLst>
          </p:cNvPr>
          <p:cNvSpPr>
            <a:spLocks noGrp="1"/>
          </p:cNvSpPr>
          <p:nvPr>
            <p:ph type="title"/>
          </p:nvPr>
        </p:nvSpPr>
        <p:spPr>
          <a:xfrm>
            <a:off x="1214545" y="286603"/>
            <a:ext cx="9930533" cy="1450757"/>
          </a:xfrm>
        </p:spPr>
        <p:txBody>
          <a:bodyPr>
            <a:normAutofit/>
          </a:bodyPr>
          <a:lstStyle/>
          <a:p>
            <a:r>
              <a:rPr lang="en-US" sz="4000" dirty="0"/>
              <a:t>CMMI’s Indications on Primary Care</a:t>
            </a:r>
          </a:p>
        </p:txBody>
      </p:sp>
      <p:sp>
        <p:nvSpPr>
          <p:cNvPr id="4" name="Slide Number Placeholder 3">
            <a:extLst>
              <a:ext uri="{FF2B5EF4-FFF2-40B4-BE49-F238E27FC236}">
                <a16:creationId xmlns:a16="http://schemas.microsoft.com/office/drawing/2014/main" id="{24AC6F02-139F-44A2-A429-DFB8320F8E2F}"/>
              </a:ext>
            </a:extLst>
          </p:cNvPr>
          <p:cNvSpPr>
            <a:spLocks noGrp="1"/>
          </p:cNvSpPr>
          <p:nvPr>
            <p:ph type="sldNum" sz="quarter" idx="12"/>
          </p:nvPr>
        </p:nvSpPr>
        <p:spPr/>
        <p:txBody>
          <a:bodyPr/>
          <a:lstStyle/>
          <a:p>
            <a:fld id="{2D4104C8-5BC6-4788-BB31-1022DBEA0CFF}" type="slidenum">
              <a:rPr lang="en-US" smtClean="0">
                <a:solidFill>
                  <a:schemeClr val="bg1">
                    <a:lumMod val="65000"/>
                  </a:schemeClr>
                </a:solidFill>
              </a:rPr>
              <a:t>12</a:t>
            </a:fld>
            <a:endParaRPr lang="en-US" dirty="0">
              <a:solidFill>
                <a:schemeClr val="bg1">
                  <a:lumMod val="65000"/>
                </a:schemeClr>
              </a:solidFill>
            </a:endParaRPr>
          </a:p>
        </p:txBody>
      </p:sp>
      <p:sp>
        <p:nvSpPr>
          <p:cNvPr id="5" name="Rectangle 4">
            <a:extLst>
              <a:ext uri="{FF2B5EF4-FFF2-40B4-BE49-F238E27FC236}">
                <a16:creationId xmlns:a16="http://schemas.microsoft.com/office/drawing/2014/main" id="{9203FC92-1B78-430C-83E3-A8C4835577C5}"/>
              </a:ext>
            </a:extLst>
          </p:cNvPr>
          <p:cNvSpPr/>
          <p:nvPr/>
        </p:nvSpPr>
        <p:spPr>
          <a:xfrm>
            <a:off x="1214545" y="1911674"/>
            <a:ext cx="9930533" cy="765362"/>
          </a:xfrm>
          <a:prstGeom prst="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fontAlgn="auto">
              <a:lnSpc>
                <a:spcPct val="90000"/>
              </a:lnSpc>
              <a:spcBef>
                <a:spcPts val="1200"/>
              </a:spcBef>
              <a:spcAft>
                <a:spcPts val="200"/>
              </a:spcAft>
              <a:buSzPct val="100000"/>
              <a:tabLst/>
              <a:defRPr/>
            </a:pPr>
            <a:r>
              <a:rPr lang="en-US" b="1" i="1" dirty="0">
                <a:solidFill>
                  <a:schemeClr val="tx1">
                    <a:lumMod val="75000"/>
                    <a:lumOff val="25000"/>
                  </a:schemeClr>
                </a:solidFill>
              </a:rPr>
              <a:t>CMMI is currently designing the primary care component of the new AHEAD model. Initial discussions signal they are taking a fairly cautious approach.</a:t>
            </a:r>
          </a:p>
        </p:txBody>
      </p:sp>
      <p:sp>
        <p:nvSpPr>
          <p:cNvPr id="6" name="Content Placeholder 2">
            <a:extLst>
              <a:ext uri="{FF2B5EF4-FFF2-40B4-BE49-F238E27FC236}">
                <a16:creationId xmlns:a16="http://schemas.microsoft.com/office/drawing/2014/main" id="{08775FD1-3AF3-4031-9610-BF6BFC627587}"/>
              </a:ext>
            </a:extLst>
          </p:cNvPr>
          <p:cNvSpPr>
            <a:spLocks noGrp="1"/>
          </p:cNvSpPr>
          <p:nvPr>
            <p:ph idx="1"/>
          </p:nvPr>
        </p:nvSpPr>
        <p:spPr>
          <a:xfrm>
            <a:off x="1020686" y="2819304"/>
            <a:ext cx="10318250" cy="3268133"/>
          </a:xfrm>
        </p:spPr>
        <p:txBody>
          <a:bodyPr vert="horz" lIns="0" tIns="45720" rIns="0" bIns="45720" rtlCol="0" anchor="t">
            <a:noAutofit/>
          </a:bodyPr>
          <a:lstStyle/>
          <a:p>
            <a:pPr marL="457200" indent="-457200">
              <a:buClrTx/>
              <a:buFont typeface="Wingdings" panose="05000000000000000000" pitchFamily="2" charset="2"/>
              <a:buChar char="§"/>
              <a:defRPr/>
            </a:pPr>
            <a:r>
              <a:rPr lang="en-US" sz="1600" dirty="0"/>
              <a:t>CMMI indicates that it is considering a </a:t>
            </a:r>
            <a:r>
              <a:rPr lang="en-US" sz="1600" b="1" i="1" dirty="0"/>
              <a:t>quarterly Medicare care management fee </a:t>
            </a:r>
            <a:r>
              <a:rPr lang="en-US" sz="1600" dirty="0"/>
              <a:t>for activities that fall under defined “care transformation” domains, in addition to fee for service. </a:t>
            </a:r>
          </a:p>
          <a:p>
            <a:pPr marL="457200" indent="-457200">
              <a:buClrTx/>
              <a:buFont typeface="Wingdings" panose="05000000000000000000" pitchFamily="2" charset="2"/>
              <a:buChar char="§"/>
              <a:defRPr/>
            </a:pPr>
            <a:r>
              <a:rPr lang="en-US" sz="1600" dirty="0"/>
              <a:t>CMMI has indicated that it is </a:t>
            </a:r>
            <a:r>
              <a:rPr lang="en-US" sz="1600" b="1" i="1" dirty="0"/>
              <a:t>unlikely </a:t>
            </a:r>
            <a:r>
              <a:rPr lang="en-US" sz="1600" dirty="0"/>
              <a:t>to incorporate fixed primary care payments into the AHEAD model.</a:t>
            </a:r>
          </a:p>
          <a:p>
            <a:pPr marL="457200" marR="0" lvl="0" indent="-457200" fontAlgn="auto">
              <a:buClrTx/>
              <a:buFont typeface="Wingdings" panose="05000000000000000000" pitchFamily="2" charset="2"/>
              <a:buChar char="§"/>
              <a:tabLst/>
              <a:defRPr/>
            </a:pPr>
            <a:r>
              <a:rPr lang="en-US" sz="1600" dirty="0"/>
              <a:t>However, AHEAD will also include global budgets at the hospital/health system level. Critical issues that are not yet clear include:</a:t>
            </a:r>
          </a:p>
          <a:p>
            <a:pPr marL="914400" lvl="1" indent="-457200">
              <a:lnSpc>
                <a:spcPct val="90000"/>
              </a:lnSpc>
              <a:spcBef>
                <a:spcPts val="1200"/>
              </a:spcBef>
              <a:buClrTx/>
              <a:buSzPct val="100000"/>
              <a:buFont typeface="Montserrat" panose="00000500000000000000" pitchFamily="2" charset="0"/>
              <a:buChar char="–"/>
              <a:defRPr/>
            </a:pPr>
            <a:r>
              <a:rPr lang="en-US" sz="1600" dirty="0">
                <a:solidFill>
                  <a:schemeClr val="tx1">
                    <a:lumMod val="75000"/>
                    <a:lumOff val="25000"/>
                  </a:schemeClr>
                </a:solidFill>
              </a:rPr>
              <a:t>How the proposed global budget structure will relate to employed, affiliated, and independent primary care practices (i.e., who would be “in” and “out” of the global budget)?</a:t>
            </a:r>
          </a:p>
          <a:p>
            <a:pPr marL="914400" lvl="1" indent="-457200">
              <a:lnSpc>
                <a:spcPct val="90000"/>
              </a:lnSpc>
              <a:spcBef>
                <a:spcPts val="1200"/>
              </a:spcBef>
              <a:buClrTx/>
              <a:buSzPct val="100000"/>
              <a:buFont typeface="Montserrat" panose="00000500000000000000" pitchFamily="2" charset="0"/>
              <a:buChar char="–"/>
              <a:defRPr/>
            </a:pPr>
            <a:r>
              <a:rPr lang="en-US" sz="1600" dirty="0">
                <a:solidFill>
                  <a:schemeClr val="tx1">
                    <a:lumMod val="75000"/>
                    <a:lumOff val="25000"/>
                  </a:schemeClr>
                </a:solidFill>
              </a:rPr>
              <a:t>How the current ACO’s role in making payments to primary care practices participating in the model could be maintained or changed?</a:t>
            </a:r>
            <a:endParaRPr lang="en-US" sz="1600" dirty="0"/>
          </a:p>
          <a:p>
            <a:pPr marL="457200" indent="-457200">
              <a:buClrTx/>
              <a:buFont typeface="Wingdings" panose="05000000000000000000" pitchFamily="2" charset="2"/>
              <a:buChar char="§"/>
            </a:pPr>
            <a:r>
              <a:rPr lang="en-US" sz="1600" dirty="0"/>
              <a:t>CMMI has also indicated an interest in requiring participating states to put in place </a:t>
            </a:r>
            <a:r>
              <a:rPr lang="en-US" sz="1600" b="1" i="1" dirty="0"/>
              <a:t>minimum spending targets for primary care</a:t>
            </a:r>
            <a:r>
              <a:rPr lang="en-US" sz="1600" dirty="0"/>
              <a:t>, as several states have already begun to do.</a:t>
            </a:r>
          </a:p>
        </p:txBody>
      </p:sp>
    </p:spTree>
    <p:extLst>
      <p:ext uri="{BB962C8B-B14F-4D97-AF65-F5344CB8AC3E}">
        <p14:creationId xmlns:p14="http://schemas.microsoft.com/office/powerpoint/2010/main" val="1521986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18E40D6-BD58-4843-BB8F-378785DD79D4}"/>
              </a:ext>
            </a:extLst>
          </p:cNvPr>
          <p:cNvSpPr>
            <a:spLocks noGrp="1"/>
          </p:cNvSpPr>
          <p:nvPr>
            <p:ph type="sldNum" sz="quarter" idx="12"/>
          </p:nvPr>
        </p:nvSpPr>
        <p:spPr>
          <a:xfrm>
            <a:off x="10960893" y="6429375"/>
            <a:ext cx="392907" cy="330199"/>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50A04D7-452B-4628-BC5C-774F3290A092}" type="slidenum">
              <a:rPr kumimoji="0" lang="en-US" sz="1050" b="0" i="0" u="none" strike="noStrike" kern="1200" cap="none" spc="0" normalizeH="0" baseline="0" noProof="0">
                <a:ln>
                  <a:noFill/>
                </a:ln>
                <a:solidFill>
                  <a:prstClr val="white"/>
                </a:solidFill>
                <a:effectLst/>
                <a:uLnTx/>
                <a:uFillTx/>
                <a:latin typeface="Montserrat"/>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13</a:t>
            </a:fld>
            <a:endParaRPr kumimoji="0" lang="en-US" sz="1050" b="0" i="0" u="none" strike="noStrike" kern="1200" cap="none" spc="0" normalizeH="0" baseline="0" noProof="0">
              <a:ln>
                <a:noFill/>
              </a:ln>
              <a:solidFill>
                <a:prstClr val="white"/>
              </a:solidFill>
              <a:effectLst/>
              <a:uLnTx/>
              <a:uFillTx/>
              <a:latin typeface="Montserrat"/>
              <a:ea typeface="+mn-ea"/>
              <a:cs typeface="+mn-cs"/>
            </a:endParaRPr>
          </a:p>
        </p:txBody>
      </p:sp>
      <p:sp>
        <p:nvSpPr>
          <p:cNvPr id="7" name="Title 1">
            <a:extLst>
              <a:ext uri="{FF2B5EF4-FFF2-40B4-BE49-F238E27FC236}">
                <a16:creationId xmlns:a16="http://schemas.microsoft.com/office/drawing/2014/main" id="{4027FCBA-00E2-4746-93B3-5118D26846A4}"/>
              </a:ext>
            </a:extLst>
          </p:cNvPr>
          <p:cNvSpPr>
            <a:spLocks noGrp="1"/>
          </p:cNvSpPr>
          <p:nvPr>
            <p:ph type="ctrTitle"/>
          </p:nvPr>
        </p:nvSpPr>
        <p:spPr>
          <a:xfrm>
            <a:off x="1097279" y="758952"/>
            <a:ext cx="10658115" cy="3566160"/>
          </a:xfrm>
        </p:spPr>
        <p:txBody>
          <a:bodyPr>
            <a:normAutofit/>
          </a:bodyPr>
          <a:lstStyle/>
          <a:p>
            <a:r>
              <a:rPr lang="en-US" sz="4800" dirty="0">
                <a:solidFill>
                  <a:schemeClr val="tx1">
                    <a:lumMod val="75000"/>
                    <a:lumOff val="25000"/>
                  </a:schemeClr>
                </a:solidFill>
              </a:rPr>
              <a:t>4. Updates on Vermont’s Feedback  on Global Budgets</a:t>
            </a:r>
          </a:p>
        </p:txBody>
      </p:sp>
    </p:spTree>
    <p:extLst>
      <p:ext uri="{BB962C8B-B14F-4D97-AF65-F5344CB8AC3E}">
        <p14:creationId xmlns:p14="http://schemas.microsoft.com/office/powerpoint/2010/main" val="2186191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C391F53-90EF-4D17-81A1-6CD2F0307B80}"/>
              </a:ext>
            </a:extLst>
          </p:cNvPr>
          <p:cNvSpPr/>
          <p:nvPr/>
        </p:nvSpPr>
        <p:spPr>
          <a:xfrm>
            <a:off x="0" y="6101395"/>
            <a:ext cx="12192000" cy="7639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1DCB50-674B-4BC6-8991-D00C0C513395}"/>
              </a:ext>
            </a:extLst>
          </p:cNvPr>
          <p:cNvSpPr>
            <a:spLocks noGrp="1"/>
          </p:cNvSpPr>
          <p:nvPr>
            <p:ph type="title"/>
          </p:nvPr>
        </p:nvSpPr>
        <p:spPr>
          <a:xfrm>
            <a:off x="1214545" y="286603"/>
            <a:ext cx="9930533" cy="1450757"/>
          </a:xfrm>
        </p:spPr>
        <p:txBody>
          <a:bodyPr>
            <a:normAutofit/>
          </a:bodyPr>
          <a:lstStyle/>
          <a:p>
            <a:r>
              <a:rPr lang="en-US" sz="4000" dirty="0"/>
              <a:t>Global Budgets Feedback </a:t>
            </a:r>
            <a:r>
              <a:rPr lang="en-US" sz="2800" i="1" dirty="0"/>
              <a:t>(1 of 3)</a:t>
            </a:r>
            <a:endParaRPr lang="en-US" sz="4000" dirty="0"/>
          </a:p>
        </p:txBody>
      </p:sp>
      <p:sp>
        <p:nvSpPr>
          <p:cNvPr id="4" name="Slide Number Placeholder 3">
            <a:extLst>
              <a:ext uri="{FF2B5EF4-FFF2-40B4-BE49-F238E27FC236}">
                <a16:creationId xmlns:a16="http://schemas.microsoft.com/office/drawing/2014/main" id="{24AC6F02-139F-44A2-A429-DFB8320F8E2F}"/>
              </a:ext>
            </a:extLst>
          </p:cNvPr>
          <p:cNvSpPr>
            <a:spLocks noGrp="1"/>
          </p:cNvSpPr>
          <p:nvPr>
            <p:ph type="sldNum" sz="quarter" idx="12"/>
          </p:nvPr>
        </p:nvSpPr>
        <p:spPr/>
        <p:txBody>
          <a:bodyPr/>
          <a:lstStyle/>
          <a:p>
            <a:fld id="{2D4104C8-5BC6-4788-BB31-1022DBEA0CFF}" type="slidenum">
              <a:rPr lang="en-US" smtClean="0">
                <a:solidFill>
                  <a:schemeClr val="bg1">
                    <a:lumMod val="65000"/>
                  </a:schemeClr>
                </a:solidFill>
              </a:rPr>
              <a:t>14</a:t>
            </a:fld>
            <a:endParaRPr lang="en-US" dirty="0">
              <a:solidFill>
                <a:schemeClr val="bg1">
                  <a:lumMod val="65000"/>
                </a:schemeClr>
              </a:solidFill>
            </a:endParaRPr>
          </a:p>
        </p:txBody>
      </p:sp>
      <p:graphicFrame>
        <p:nvGraphicFramePr>
          <p:cNvPr id="3" name="Table 6">
            <a:extLst>
              <a:ext uri="{FF2B5EF4-FFF2-40B4-BE49-F238E27FC236}">
                <a16:creationId xmlns:a16="http://schemas.microsoft.com/office/drawing/2014/main" id="{7FE1C3C4-558C-40B9-8C50-49351BB12B12}"/>
              </a:ext>
            </a:extLst>
          </p:cNvPr>
          <p:cNvGraphicFramePr>
            <a:graphicFrameLocks noGrp="1"/>
          </p:cNvGraphicFramePr>
          <p:nvPr>
            <p:extLst>
              <p:ext uri="{D42A27DB-BD31-4B8C-83A1-F6EECF244321}">
                <p14:modId xmlns:p14="http://schemas.microsoft.com/office/powerpoint/2010/main" val="2350133161"/>
              </p:ext>
            </p:extLst>
          </p:nvPr>
        </p:nvGraphicFramePr>
        <p:xfrm>
          <a:off x="455145" y="2578375"/>
          <a:ext cx="11449331" cy="4206240"/>
        </p:xfrm>
        <a:graphic>
          <a:graphicData uri="http://schemas.openxmlformats.org/drawingml/2006/table">
            <a:tbl>
              <a:tblPr firstRow="1" bandRow="1">
                <a:tableStyleId>{5C22544A-7EE6-4342-B048-85BDC9FD1C3A}</a:tableStyleId>
              </a:tblPr>
              <a:tblGrid>
                <a:gridCol w="3428543">
                  <a:extLst>
                    <a:ext uri="{9D8B030D-6E8A-4147-A177-3AD203B41FA5}">
                      <a16:colId xmlns:a16="http://schemas.microsoft.com/office/drawing/2014/main" val="2782727029"/>
                    </a:ext>
                  </a:extLst>
                </a:gridCol>
                <a:gridCol w="2225710">
                  <a:extLst>
                    <a:ext uri="{9D8B030D-6E8A-4147-A177-3AD203B41FA5}">
                      <a16:colId xmlns:a16="http://schemas.microsoft.com/office/drawing/2014/main" val="964716591"/>
                    </a:ext>
                  </a:extLst>
                </a:gridCol>
                <a:gridCol w="5795078">
                  <a:extLst>
                    <a:ext uri="{9D8B030D-6E8A-4147-A177-3AD203B41FA5}">
                      <a16:colId xmlns:a16="http://schemas.microsoft.com/office/drawing/2014/main" val="2104278007"/>
                    </a:ext>
                  </a:extLst>
                </a:gridCol>
              </a:tblGrid>
              <a:tr h="427206">
                <a:tc>
                  <a:txBody>
                    <a:bodyPr/>
                    <a:lstStyle/>
                    <a:p>
                      <a:r>
                        <a:rPr lang="en-US" sz="1400" dirty="0"/>
                        <a:t>Suggestion Based on GB Subgroup Feedback</a:t>
                      </a:r>
                    </a:p>
                  </a:txBody>
                  <a:tcPr anchor="ctr">
                    <a:solidFill>
                      <a:srgbClr val="59A87C"/>
                    </a:solidFill>
                  </a:tcPr>
                </a:tc>
                <a:tc>
                  <a:txBody>
                    <a:bodyPr/>
                    <a:lstStyle/>
                    <a:p>
                      <a:r>
                        <a:rPr lang="en-US" sz="1400" dirty="0"/>
                        <a:t>CMMI’s Initial Reaction</a:t>
                      </a:r>
                    </a:p>
                  </a:txBody>
                  <a:tcPr anchor="ctr">
                    <a:solidFill>
                      <a:srgbClr val="59A87C"/>
                    </a:solidFill>
                  </a:tcPr>
                </a:tc>
                <a:tc>
                  <a:txBody>
                    <a:bodyPr/>
                    <a:lstStyle/>
                    <a:p>
                      <a:r>
                        <a:rPr lang="en-US" sz="1400" dirty="0"/>
                        <a:t>CMMI Feedback</a:t>
                      </a:r>
                    </a:p>
                  </a:txBody>
                  <a:tcPr anchor="ctr">
                    <a:solidFill>
                      <a:srgbClr val="59A87C"/>
                    </a:solidFill>
                  </a:tcPr>
                </a:tc>
                <a:extLst>
                  <a:ext uri="{0D108BD9-81ED-4DB2-BD59-A6C34878D82A}">
                    <a16:rowId xmlns:a16="http://schemas.microsoft.com/office/drawing/2014/main" val="3816266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Permit inclusion of services beyond hospital inpatient and outpatient facility services within the global budget</a:t>
                      </a:r>
                    </a:p>
                  </a:txBody>
                  <a:tcPr>
                    <a:solidFill>
                      <a:srgbClr val="E1EFE7"/>
                    </a:solidFill>
                  </a:tcPr>
                </a:tc>
                <a:tc>
                  <a:txBody>
                    <a:bodyPr/>
                    <a:lstStyle/>
                    <a:p>
                      <a:pPr marL="0" indent="0" algn="ctr">
                        <a:buFont typeface="Arial" panose="020B0604020202020204" pitchFamily="34" charset="0"/>
                        <a:buNone/>
                      </a:pPr>
                      <a:r>
                        <a:rPr lang="en-US" sz="2400" dirty="0">
                          <a:solidFill>
                            <a:schemeClr val="accent1"/>
                          </a:solidFill>
                          <a:sym typeface="Wingdings" panose="05000000000000000000" pitchFamily="2" charset="2"/>
                        </a:rPr>
                        <a:t></a:t>
                      </a:r>
                      <a:endParaRPr lang="en-US" sz="2400" dirty="0"/>
                    </a:p>
                  </a:txBody>
                  <a:tcPr anchor="ctr">
                    <a:solidFill>
                      <a:srgbClr val="E1EFE7"/>
                    </a:solidFill>
                  </a:tcPr>
                </a:tc>
                <a:tc>
                  <a:txBody>
                    <a:bodyPr/>
                    <a:lstStyle/>
                    <a:p>
                      <a:pPr marL="285750" indent="-285750">
                        <a:buFont typeface="Arial" panose="020B0604020202020204" pitchFamily="34" charset="0"/>
                        <a:buChar char="•"/>
                      </a:pPr>
                      <a:r>
                        <a:rPr lang="en-US" sz="1400" dirty="0"/>
                        <a:t>Indicated an openness to exploring this further but flagged operational considerations and questions (e.g., provider types to include in global budgets)</a:t>
                      </a:r>
                    </a:p>
                    <a:p>
                      <a:pPr marL="285750" indent="-285750">
                        <a:buFont typeface="Arial" panose="020B0604020202020204" pitchFamily="34" charset="0"/>
                        <a:buChar char="•"/>
                      </a:pPr>
                      <a:r>
                        <a:rPr lang="en-US" sz="1400" dirty="0"/>
                        <a:t>Raised the idea of phasing in services into global budgets over the course of the model</a:t>
                      </a:r>
                    </a:p>
                  </a:txBody>
                  <a:tcPr anchor="ctr">
                    <a:solidFill>
                      <a:srgbClr val="E1EFE7"/>
                    </a:solidFill>
                  </a:tcPr>
                </a:tc>
                <a:extLst>
                  <a:ext uri="{0D108BD9-81ED-4DB2-BD59-A6C34878D82A}">
                    <a16:rowId xmlns:a16="http://schemas.microsoft.com/office/drawing/2014/main" val="28279911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Permit use of prospective hospital global budget payments that are not reconciled to fee-for-service payments</a:t>
                      </a:r>
                    </a:p>
                  </a:txBody>
                  <a:tcPr>
                    <a:solidFill>
                      <a:schemeClr val="bg1">
                        <a:lumMod val="95000"/>
                      </a:schemeClr>
                    </a:solidFill>
                  </a:tcPr>
                </a:tc>
                <a:tc>
                  <a:txBody>
                    <a:bodyPr/>
                    <a:lstStyle/>
                    <a:p>
                      <a:pPr marL="0" indent="0" algn="ctr">
                        <a:buFont typeface="Arial" panose="020B0604020202020204" pitchFamily="34" charset="0"/>
                        <a:buNone/>
                      </a:pPr>
                      <a:r>
                        <a:rPr lang="en-US" sz="2400" dirty="0">
                          <a:solidFill>
                            <a:schemeClr val="accent1"/>
                          </a:solidFill>
                          <a:sym typeface="Wingdings" panose="05000000000000000000" pitchFamily="2" charset="2"/>
                        </a:rPr>
                        <a:t></a:t>
                      </a:r>
                      <a:endParaRPr lang="en-US" sz="2400" dirty="0"/>
                    </a:p>
                  </a:txBody>
                  <a:tcPr anchor="ctr">
                    <a:solidFill>
                      <a:schemeClr val="bg1">
                        <a:lumMod val="95000"/>
                      </a:schemeClr>
                    </a:solidFill>
                  </a:tcPr>
                </a:tc>
                <a:tc>
                  <a:txBody>
                    <a:bodyPr/>
                    <a:lstStyle/>
                    <a:p>
                      <a:pPr marL="285750" indent="-285750" algn="l" defTabSz="914400" rtl="0" eaLnBrk="1" latinLnBrk="0" hangingPunct="1">
                        <a:buFont typeface="Arial" panose="020B0604020202020204" pitchFamily="34" charset="0"/>
                        <a:buChar char="•"/>
                      </a:pPr>
                      <a:r>
                        <a:rPr lang="en-US" sz="1400" kern="1200" dirty="0">
                          <a:solidFill>
                            <a:schemeClr val="dk1"/>
                          </a:solidFill>
                          <a:latin typeface="+mn-lt"/>
                          <a:ea typeface="+mn-ea"/>
                          <a:cs typeface="+mn-cs"/>
                        </a:rPr>
                        <a:t>In agreement that reconciling back to FFS is not desired</a:t>
                      </a:r>
                    </a:p>
                    <a:p>
                      <a:pPr marL="285750" indent="-285750" algn="l" defTabSz="914400" rtl="0" eaLnBrk="1" latinLnBrk="0" hangingPunct="1">
                        <a:buFont typeface="Arial" panose="020B0604020202020204" pitchFamily="34" charset="0"/>
                        <a:buChar char="•"/>
                      </a:pPr>
                      <a:r>
                        <a:rPr lang="en-US" sz="1400" kern="1200" dirty="0">
                          <a:solidFill>
                            <a:schemeClr val="dk1"/>
                          </a:solidFill>
                          <a:latin typeface="+mn-lt"/>
                          <a:ea typeface="+mn-ea"/>
                          <a:cs typeface="+mn-cs"/>
                        </a:rPr>
                        <a:t>However, flagged that budget adjustments may be necessary, but would occur at the margins—i.e., adding or removing a service line</a:t>
                      </a:r>
                    </a:p>
                  </a:txBody>
                  <a:tcPr anchor="ctr">
                    <a:solidFill>
                      <a:schemeClr val="bg1">
                        <a:lumMod val="95000"/>
                      </a:schemeClr>
                    </a:solidFill>
                  </a:tcPr>
                </a:tc>
                <a:extLst>
                  <a:ext uri="{0D108BD9-81ED-4DB2-BD59-A6C34878D82A}">
                    <a16:rowId xmlns:a16="http://schemas.microsoft.com/office/drawing/2014/main" val="199090323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Permit the use of flexible budgets that adjust for variable costs based on utilization fluctuations</a:t>
                      </a:r>
                    </a:p>
                  </a:txBody>
                  <a:tcPr>
                    <a:solidFill>
                      <a:srgbClr val="E1EFE7"/>
                    </a:solidFill>
                  </a:tcPr>
                </a:tc>
                <a:tc>
                  <a:txBody>
                    <a:bodyPr/>
                    <a:lstStyle/>
                    <a:p>
                      <a:pPr marL="0" algn="ctr" defTabSz="914400" rtl="0" eaLnBrk="1" latinLnBrk="0" hangingPunct="1"/>
                      <a:r>
                        <a:rPr lang="en-US" sz="2400" b="1" kern="1200" dirty="0">
                          <a:solidFill>
                            <a:srgbClr val="FFC000"/>
                          </a:solidFill>
                          <a:latin typeface="+mn-lt"/>
                          <a:ea typeface="+mn-ea"/>
                          <a:cs typeface="+mn-cs"/>
                        </a:rPr>
                        <a:t>?</a:t>
                      </a:r>
                    </a:p>
                  </a:txBody>
                  <a:tcPr anchor="ctr">
                    <a:solidFill>
                      <a:srgbClr val="E1EFE7"/>
                    </a:solidFill>
                  </a:tcPr>
                </a:tc>
                <a:tc>
                  <a:txBody>
                    <a:bodyPr/>
                    <a:lstStyle/>
                    <a:p>
                      <a:pPr marL="285750" indent="-285750" algn="l" defTabSz="914400" rtl="0" eaLnBrk="1" latinLnBrk="0" hangingPunct="1">
                        <a:buFont typeface="Arial" panose="020B0604020202020204" pitchFamily="34" charset="0"/>
                        <a:buChar char="•"/>
                      </a:pPr>
                      <a:r>
                        <a:rPr lang="en-US" sz="1400" kern="1200" dirty="0">
                          <a:solidFill>
                            <a:schemeClr val="dk1"/>
                          </a:solidFill>
                          <a:latin typeface="+mn-lt"/>
                          <a:ea typeface="+mn-ea"/>
                          <a:cs typeface="+mn-cs"/>
                        </a:rPr>
                        <a:t>Indicated interest in learning more about flexible budgets concept</a:t>
                      </a:r>
                    </a:p>
                    <a:p>
                      <a:pPr marL="285750" indent="-285750" algn="l" defTabSz="914400" rtl="0" eaLnBrk="1" latinLnBrk="0" hangingPunct="1">
                        <a:buFont typeface="Arial" panose="020B0604020202020204" pitchFamily="34" charset="0"/>
                        <a:buChar char="•"/>
                      </a:pPr>
                      <a:r>
                        <a:rPr lang="en-US" sz="1400" kern="1200" dirty="0">
                          <a:solidFill>
                            <a:schemeClr val="dk1"/>
                          </a:solidFill>
                          <a:latin typeface="+mn-lt"/>
                          <a:ea typeface="+mn-ea"/>
                          <a:cs typeface="+mn-cs"/>
                        </a:rPr>
                        <a:t>Currently thinking through whether states can develop their own global budget methodology and how this will impact model evaluation</a:t>
                      </a:r>
                    </a:p>
                    <a:p>
                      <a:pPr marL="285750" indent="-285750" algn="l" defTabSz="914400" rtl="0" eaLnBrk="1" latinLnBrk="0" hangingPunct="1">
                        <a:buFont typeface="Arial" panose="020B0604020202020204" pitchFamily="34" charset="0"/>
                        <a:buChar char="•"/>
                      </a:pPr>
                      <a:r>
                        <a:rPr lang="en-US" sz="1400" kern="1200" dirty="0">
                          <a:solidFill>
                            <a:schemeClr val="dk1"/>
                          </a:solidFill>
                          <a:latin typeface="+mn-lt"/>
                          <a:ea typeface="+mn-ea"/>
                          <a:cs typeface="+mn-cs"/>
                        </a:rPr>
                        <a:t>Considering accommodations for state-specific methodologies</a:t>
                      </a:r>
                    </a:p>
                  </a:txBody>
                  <a:tcPr anchor="ctr">
                    <a:solidFill>
                      <a:srgbClr val="E1EFE7"/>
                    </a:solidFill>
                  </a:tcPr>
                </a:tc>
                <a:extLst>
                  <a:ext uri="{0D108BD9-81ED-4DB2-BD59-A6C34878D82A}">
                    <a16:rowId xmlns:a16="http://schemas.microsoft.com/office/drawing/2014/main" val="3431061738"/>
                  </a:ext>
                </a:extLst>
              </a:tr>
            </a:tbl>
          </a:graphicData>
        </a:graphic>
      </p:graphicFrame>
      <p:sp>
        <p:nvSpPr>
          <p:cNvPr id="6" name="Rectangle 5">
            <a:extLst>
              <a:ext uri="{FF2B5EF4-FFF2-40B4-BE49-F238E27FC236}">
                <a16:creationId xmlns:a16="http://schemas.microsoft.com/office/drawing/2014/main" id="{29120EED-D82C-4FA0-825C-0630F5720E22}"/>
              </a:ext>
            </a:extLst>
          </p:cNvPr>
          <p:cNvSpPr/>
          <p:nvPr/>
        </p:nvSpPr>
        <p:spPr>
          <a:xfrm>
            <a:off x="1214545" y="1845684"/>
            <a:ext cx="9930533" cy="620114"/>
          </a:xfrm>
          <a:prstGeom prst="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fontAlgn="auto">
              <a:lnSpc>
                <a:spcPct val="90000"/>
              </a:lnSpc>
              <a:spcBef>
                <a:spcPts val="1200"/>
              </a:spcBef>
              <a:spcAft>
                <a:spcPts val="200"/>
              </a:spcAft>
              <a:buSzPct val="100000"/>
              <a:tabLst/>
              <a:defRPr/>
            </a:pPr>
            <a:r>
              <a:rPr lang="en-US" sz="1600" b="1" i="1" dirty="0">
                <a:solidFill>
                  <a:schemeClr val="tx1">
                    <a:lumMod val="75000"/>
                    <a:lumOff val="25000"/>
                  </a:schemeClr>
                </a:solidFill>
              </a:rPr>
              <a:t>Vermont reviewed its feedback on global budget with CMMI staff. They asked to continue this discussion during future calls.</a:t>
            </a:r>
          </a:p>
        </p:txBody>
      </p:sp>
    </p:spTree>
    <p:extLst>
      <p:ext uri="{BB962C8B-B14F-4D97-AF65-F5344CB8AC3E}">
        <p14:creationId xmlns:p14="http://schemas.microsoft.com/office/powerpoint/2010/main" val="4015252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DCB50-674B-4BC6-8991-D00C0C513395}"/>
              </a:ext>
            </a:extLst>
          </p:cNvPr>
          <p:cNvSpPr>
            <a:spLocks noGrp="1"/>
          </p:cNvSpPr>
          <p:nvPr>
            <p:ph type="title"/>
          </p:nvPr>
        </p:nvSpPr>
        <p:spPr>
          <a:xfrm>
            <a:off x="1214545" y="286603"/>
            <a:ext cx="9930533" cy="1450757"/>
          </a:xfrm>
        </p:spPr>
        <p:txBody>
          <a:bodyPr>
            <a:normAutofit/>
          </a:bodyPr>
          <a:lstStyle/>
          <a:p>
            <a:r>
              <a:rPr lang="en-US" sz="4000" dirty="0"/>
              <a:t>Global Budgets Feedback </a:t>
            </a:r>
            <a:r>
              <a:rPr lang="en-US" sz="2800" i="1" dirty="0"/>
              <a:t>(2 of 3)</a:t>
            </a:r>
            <a:endParaRPr lang="en-US" sz="4000" dirty="0"/>
          </a:p>
        </p:txBody>
      </p:sp>
      <p:sp>
        <p:nvSpPr>
          <p:cNvPr id="4" name="Slide Number Placeholder 3">
            <a:extLst>
              <a:ext uri="{FF2B5EF4-FFF2-40B4-BE49-F238E27FC236}">
                <a16:creationId xmlns:a16="http://schemas.microsoft.com/office/drawing/2014/main" id="{24AC6F02-139F-44A2-A429-DFB8320F8E2F}"/>
              </a:ext>
            </a:extLst>
          </p:cNvPr>
          <p:cNvSpPr>
            <a:spLocks noGrp="1"/>
          </p:cNvSpPr>
          <p:nvPr>
            <p:ph type="sldNum" sz="quarter" idx="12"/>
          </p:nvPr>
        </p:nvSpPr>
        <p:spPr/>
        <p:txBody>
          <a:bodyPr/>
          <a:lstStyle/>
          <a:p>
            <a:fld id="{2D4104C8-5BC6-4788-BB31-1022DBEA0CFF}" type="slidenum">
              <a:rPr lang="en-US" smtClean="0">
                <a:solidFill>
                  <a:schemeClr val="bg1"/>
                </a:solidFill>
              </a:rPr>
              <a:t>15</a:t>
            </a:fld>
            <a:endParaRPr lang="en-US" dirty="0">
              <a:solidFill>
                <a:schemeClr val="bg1"/>
              </a:solidFill>
            </a:endParaRPr>
          </a:p>
        </p:txBody>
      </p:sp>
      <p:graphicFrame>
        <p:nvGraphicFramePr>
          <p:cNvPr id="3" name="Table 6">
            <a:extLst>
              <a:ext uri="{FF2B5EF4-FFF2-40B4-BE49-F238E27FC236}">
                <a16:creationId xmlns:a16="http://schemas.microsoft.com/office/drawing/2014/main" id="{7FE1C3C4-558C-40B9-8C50-49351BB12B12}"/>
              </a:ext>
            </a:extLst>
          </p:cNvPr>
          <p:cNvGraphicFramePr>
            <a:graphicFrameLocks noGrp="1"/>
          </p:cNvGraphicFramePr>
          <p:nvPr>
            <p:extLst>
              <p:ext uri="{D42A27DB-BD31-4B8C-83A1-F6EECF244321}">
                <p14:modId xmlns:p14="http://schemas.microsoft.com/office/powerpoint/2010/main" val="3179390566"/>
              </p:ext>
            </p:extLst>
          </p:nvPr>
        </p:nvGraphicFramePr>
        <p:xfrm>
          <a:off x="455145" y="1854608"/>
          <a:ext cx="11186830" cy="3566160"/>
        </p:xfrm>
        <a:graphic>
          <a:graphicData uri="http://schemas.openxmlformats.org/drawingml/2006/table">
            <a:tbl>
              <a:tblPr firstRow="1" bandRow="1">
                <a:tableStyleId>{5C22544A-7EE6-4342-B048-85BDC9FD1C3A}</a:tableStyleId>
              </a:tblPr>
              <a:tblGrid>
                <a:gridCol w="4206240">
                  <a:extLst>
                    <a:ext uri="{9D8B030D-6E8A-4147-A177-3AD203B41FA5}">
                      <a16:colId xmlns:a16="http://schemas.microsoft.com/office/drawing/2014/main" val="2782727029"/>
                    </a:ext>
                  </a:extLst>
                </a:gridCol>
                <a:gridCol w="2225710">
                  <a:extLst>
                    <a:ext uri="{9D8B030D-6E8A-4147-A177-3AD203B41FA5}">
                      <a16:colId xmlns:a16="http://schemas.microsoft.com/office/drawing/2014/main" val="964716591"/>
                    </a:ext>
                  </a:extLst>
                </a:gridCol>
                <a:gridCol w="4754880">
                  <a:extLst>
                    <a:ext uri="{9D8B030D-6E8A-4147-A177-3AD203B41FA5}">
                      <a16:colId xmlns:a16="http://schemas.microsoft.com/office/drawing/2014/main" val="2104278007"/>
                    </a:ext>
                  </a:extLst>
                </a:gridCol>
              </a:tblGrid>
              <a:tr h="427206">
                <a:tc>
                  <a:txBody>
                    <a:bodyPr/>
                    <a:lstStyle/>
                    <a:p>
                      <a:r>
                        <a:rPr lang="en-US" sz="1400" dirty="0"/>
                        <a:t>Suggestion Based on GB Subgroup Feedback</a:t>
                      </a:r>
                    </a:p>
                  </a:txBody>
                  <a:tcPr anchor="ctr">
                    <a:solidFill>
                      <a:srgbClr val="59A87C"/>
                    </a:solidFill>
                  </a:tcPr>
                </a:tc>
                <a:tc>
                  <a:txBody>
                    <a:bodyPr/>
                    <a:lstStyle/>
                    <a:p>
                      <a:r>
                        <a:rPr lang="en-US" sz="1400" dirty="0"/>
                        <a:t>CMMI’s Initial Reaction</a:t>
                      </a:r>
                    </a:p>
                  </a:txBody>
                  <a:tcPr anchor="ctr">
                    <a:solidFill>
                      <a:srgbClr val="59A87C"/>
                    </a:solidFill>
                  </a:tcPr>
                </a:tc>
                <a:tc>
                  <a:txBody>
                    <a:bodyPr/>
                    <a:lstStyle/>
                    <a:p>
                      <a:r>
                        <a:rPr lang="en-US" sz="1400" dirty="0"/>
                        <a:t>CMMI Feedback</a:t>
                      </a:r>
                    </a:p>
                  </a:txBody>
                  <a:tcPr anchor="ctr">
                    <a:solidFill>
                      <a:srgbClr val="59A87C"/>
                    </a:solidFill>
                  </a:tcPr>
                </a:tc>
                <a:extLst>
                  <a:ext uri="{0D108BD9-81ED-4DB2-BD59-A6C34878D82A}">
                    <a16:rowId xmlns:a16="http://schemas.microsoft.com/office/drawing/2014/main" val="3816266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dirty="0">
                          <a:ln>
                            <a:noFill/>
                          </a:ln>
                          <a:solidFill>
                            <a:prstClr val="black"/>
                          </a:solidFill>
                          <a:effectLst/>
                          <a:uLnTx/>
                          <a:uFillTx/>
                          <a:latin typeface="Montserrat"/>
                          <a:ea typeface="+mn-ea"/>
                          <a:cs typeface="+mn-cs"/>
                        </a:rPr>
                        <a:t>Permit flexibility in the selection of the base year(s) used to set the budget so that it excludes or adjusts for a year(s) when hospitals had significant operating losses (e.g., 2022)</a:t>
                      </a:r>
                    </a:p>
                  </a:txBody>
                  <a:tcPr marL="68580" marR="68580" marT="0" marB="0">
                    <a:solidFill>
                      <a:srgbClr val="E1EF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C000"/>
                          </a:solidFill>
                          <a:effectLst/>
                          <a:uLnTx/>
                          <a:uFillTx/>
                          <a:latin typeface="Montserrat"/>
                          <a:ea typeface="+mn-ea"/>
                          <a:cs typeface="+mn-cs"/>
                        </a:rPr>
                        <a:t>?</a:t>
                      </a:r>
                      <a:endParaRPr kumimoji="0" lang="en-US" sz="2400" b="1" i="0" u="none" strike="noStrike" kern="1200" cap="none" spc="0" normalizeH="0" baseline="0" noProof="0" dirty="0">
                        <a:ln>
                          <a:noFill/>
                        </a:ln>
                        <a:solidFill>
                          <a:srgbClr val="FFC000"/>
                        </a:solidFill>
                        <a:effectLst/>
                        <a:uLnTx/>
                        <a:uFillTx/>
                        <a:latin typeface="Montserrat"/>
                        <a:ea typeface="+mn-ea"/>
                        <a:cs typeface="+mn-cs"/>
                      </a:endParaRPr>
                    </a:p>
                  </a:txBody>
                  <a:tcPr anchor="ctr">
                    <a:solidFill>
                      <a:srgbClr val="E1EFE7"/>
                    </a:solidFill>
                  </a:tcPr>
                </a:tc>
                <a:tc rowSpan="4">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i="1" dirty="0"/>
                        <a:t>These global budget suggestions will be discussed with CMMI during future meetings.</a:t>
                      </a:r>
                    </a:p>
                  </a:txBody>
                  <a:tcPr anchor="ctr">
                    <a:solidFill>
                      <a:srgbClr val="E1EFE7"/>
                    </a:solidFill>
                  </a:tcPr>
                </a:tc>
                <a:extLst>
                  <a:ext uri="{0D108BD9-81ED-4DB2-BD59-A6C34878D82A}">
                    <a16:rowId xmlns:a16="http://schemas.microsoft.com/office/drawing/2014/main" val="28279911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ontserrat"/>
                          <a:ea typeface="+mn-ea"/>
                          <a:cs typeface="+mn-cs"/>
                        </a:rPr>
                        <a:t>Permit flexibility to mandate hospital participation</a:t>
                      </a:r>
                    </a:p>
                  </a:txBody>
                  <a:tcP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C000"/>
                          </a:solidFill>
                          <a:effectLst/>
                          <a:uLnTx/>
                          <a:uFillTx/>
                          <a:latin typeface="Montserrat"/>
                          <a:ea typeface="+mn-ea"/>
                          <a:cs typeface="+mn-cs"/>
                        </a:rPr>
                        <a:t>?</a:t>
                      </a:r>
                    </a:p>
                  </a:txBody>
                  <a:tcPr anchor="ctr">
                    <a:solidFill>
                      <a:schemeClr val="bg1">
                        <a:lumMod val="95000"/>
                      </a:schemeClr>
                    </a:solidFill>
                  </a:tcPr>
                </a:tc>
                <a:tc vMerge="1">
                  <a:txBody>
                    <a:bodyPr/>
                    <a:lstStyle/>
                    <a:p>
                      <a:pPr marL="285750" indent="-285750" algn="l" defTabSz="914400" rtl="0" eaLnBrk="1" latinLnBrk="0" hangingPunct="1">
                        <a:buFont typeface="Arial" panose="020B0604020202020204" pitchFamily="34" charset="0"/>
                        <a:buChar char="•"/>
                      </a:pPr>
                      <a:endParaRPr lang="en-US" sz="1400" kern="1200" dirty="0">
                        <a:solidFill>
                          <a:schemeClr val="dk1"/>
                        </a:solidFill>
                        <a:latin typeface="+mn-lt"/>
                        <a:ea typeface="+mn-ea"/>
                        <a:cs typeface="+mn-cs"/>
                      </a:endParaRPr>
                    </a:p>
                  </a:txBody>
                  <a:tcPr anchor="ctr">
                    <a:solidFill>
                      <a:schemeClr val="bg1">
                        <a:lumMod val="95000"/>
                      </a:schemeClr>
                    </a:solidFill>
                  </a:tcPr>
                </a:tc>
                <a:extLst>
                  <a:ext uri="{0D108BD9-81ED-4DB2-BD59-A6C34878D82A}">
                    <a16:rowId xmlns:a16="http://schemas.microsoft.com/office/drawing/2014/main" val="199090323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dirty="0">
                          <a:ln>
                            <a:noFill/>
                          </a:ln>
                          <a:solidFill>
                            <a:prstClr val="black"/>
                          </a:solidFill>
                          <a:effectLst/>
                          <a:uLnTx/>
                          <a:uFillTx/>
                          <a:latin typeface="Montserrat"/>
                          <a:ea typeface="+mn-ea"/>
                          <a:cs typeface="+mn-cs"/>
                        </a:rPr>
                        <a:t>Permit flexibility in the global budget methodology used with CAHs in comparison to PPS hospitals</a:t>
                      </a:r>
                      <a:endParaRPr kumimoji="0" lang="en-US" sz="1400" b="0" i="0" u="none" strike="noStrike" kern="1200" cap="none" spc="0" normalizeH="0" baseline="0" noProof="0" dirty="0">
                        <a:ln>
                          <a:noFill/>
                        </a:ln>
                        <a:solidFill>
                          <a:prstClr val="black"/>
                        </a:solidFill>
                        <a:effectLst/>
                        <a:uLnTx/>
                        <a:uFillTx/>
                        <a:latin typeface="Montserrat"/>
                        <a:ea typeface="+mn-ea"/>
                        <a:cs typeface="+mn-cs"/>
                      </a:endParaRPr>
                    </a:p>
                  </a:txBody>
                  <a:tcPr>
                    <a:solidFill>
                      <a:srgbClr val="E1EFE7"/>
                    </a:solidFill>
                  </a:tcPr>
                </a:tc>
                <a:tc>
                  <a:txBody>
                    <a:bodyPr/>
                    <a:lstStyle/>
                    <a:p>
                      <a:pPr marL="0" algn="ctr" defTabSz="914400" rtl="0" eaLnBrk="1" latinLnBrk="0" hangingPunct="1"/>
                      <a:r>
                        <a:rPr lang="en-US" sz="2400" b="1" kern="1200" dirty="0">
                          <a:solidFill>
                            <a:srgbClr val="FFC000"/>
                          </a:solidFill>
                          <a:latin typeface="+mn-lt"/>
                          <a:ea typeface="+mn-ea"/>
                          <a:cs typeface="+mn-cs"/>
                        </a:rPr>
                        <a:t>?</a:t>
                      </a:r>
                    </a:p>
                  </a:txBody>
                  <a:tcPr anchor="ctr">
                    <a:solidFill>
                      <a:srgbClr val="E1EFE7"/>
                    </a:solidFill>
                  </a:tcPr>
                </a:tc>
                <a:tc vMerge="1">
                  <a:txBody>
                    <a:bodyPr/>
                    <a:lstStyle/>
                    <a:p>
                      <a:pPr marL="285750" indent="-285750" algn="l" defTabSz="914400" rtl="0" eaLnBrk="1" latinLnBrk="0" hangingPunct="1">
                        <a:buFont typeface="Arial" panose="020B0604020202020204" pitchFamily="34" charset="0"/>
                        <a:buChar char="•"/>
                      </a:pPr>
                      <a:endParaRPr lang="en-US" sz="1400" kern="1200" dirty="0">
                        <a:solidFill>
                          <a:schemeClr val="dk1"/>
                        </a:solidFill>
                        <a:latin typeface="+mn-lt"/>
                        <a:ea typeface="+mn-ea"/>
                        <a:cs typeface="+mn-cs"/>
                      </a:endParaRPr>
                    </a:p>
                  </a:txBody>
                  <a:tcPr anchor="ctr">
                    <a:solidFill>
                      <a:srgbClr val="E1EFE7"/>
                    </a:solidFill>
                  </a:tcPr>
                </a:tc>
                <a:extLst>
                  <a:ext uri="{0D108BD9-81ED-4DB2-BD59-A6C34878D82A}">
                    <a16:rowId xmlns:a16="http://schemas.microsoft.com/office/drawing/2014/main" val="34310617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dirty="0">
                          <a:ln>
                            <a:noFill/>
                          </a:ln>
                          <a:solidFill>
                            <a:prstClr val="black"/>
                          </a:solidFill>
                          <a:effectLst/>
                          <a:uLnTx/>
                          <a:uFillTx/>
                          <a:latin typeface="Montserrat"/>
                          <a:ea typeface="+mn-ea"/>
                          <a:cs typeface="+mn-cs"/>
                        </a:rPr>
                        <a:t>Require or incentivize Medicare Advantage plans to adopt the State-adopted global budget model</a:t>
                      </a:r>
                      <a:endParaRPr kumimoji="0" lang="en-US" sz="1400" b="0" i="0" u="none" strike="noStrike" kern="1200" cap="none" spc="0" normalizeH="0" baseline="0" noProof="0" dirty="0">
                        <a:ln>
                          <a:noFill/>
                        </a:ln>
                        <a:solidFill>
                          <a:prstClr val="black"/>
                        </a:solidFill>
                        <a:effectLst/>
                        <a:uLnTx/>
                        <a:uFillTx/>
                        <a:latin typeface="Montserrat"/>
                        <a:ea typeface="+mn-ea"/>
                        <a:cs typeface="+mn-cs"/>
                      </a:endParaRPr>
                    </a:p>
                  </a:txBody>
                  <a:tcP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kern="1200" dirty="0">
                          <a:solidFill>
                            <a:srgbClr val="FFC000"/>
                          </a:solidFill>
                          <a:latin typeface="+mn-lt"/>
                          <a:ea typeface="+mn-ea"/>
                          <a:cs typeface="+mn-cs"/>
                        </a:rPr>
                        <a:t>?</a:t>
                      </a:r>
                    </a:p>
                  </a:txBody>
                  <a:tcPr anchor="ctr">
                    <a:solidFill>
                      <a:schemeClr val="bg1">
                        <a:lumMod val="9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1" i="1" dirty="0"/>
                    </a:p>
                  </a:txBody>
                  <a:tcPr anchor="ctr">
                    <a:solidFill>
                      <a:srgbClr val="E1EFE7"/>
                    </a:solidFill>
                  </a:tcPr>
                </a:tc>
                <a:extLst>
                  <a:ext uri="{0D108BD9-81ED-4DB2-BD59-A6C34878D82A}">
                    <a16:rowId xmlns:a16="http://schemas.microsoft.com/office/drawing/2014/main" val="2794544535"/>
                  </a:ext>
                </a:extLst>
              </a:tr>
            </a:tbl>
          </a:graphicData>
        </a:graphic>
      </p:graphicFrame>
    </p:spTree>
    <p:extLst>
      <p:ext uri="{BB962C8B-B14F-4D97-AF65-F5344CB8AC3E}">
        <p14:creationId xmlns:p14="http://schemas.microsoft.com/office/powerpoint/2010/main" val="51897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DCB50-674B-4BC6-8991-D00C0C513395}"/>
              </a:ext>
            </a:extLst>
          </p:cNvPr>
          <p:cNvSpPr>
            <a:spLocks noGrp="1"/>
          </p:cNvSpPr>
          <p:nvPr>
            <p:ph type="title"/>
          </p:nvPr>
        </p:nvSpPr>
        <p:spPr>
          <a:xfrm>
            <a:off x="1214545" y="286603"/>
            <a:ext cx="9930533" cy="1450757"/>
          </a:xfrm>
        </p:spPr>
        <p:txBody>
          <a:bodyPr>
            <a:normAutofit/>
          </a:bodyPr>
          <a:lstStyle/>
          <a:p>
            <a:r>
              <a:rPr lang="en-US" sz="4000" dirty="0"/>
              <a:t>Global Budgets Feedback </a:t>
            </a:r>
            <a:r>
              <a:rPr lang="en-US" sz="2800" i="1" dirty="0"/>
              <a:t>(3 of 3)</a:t>
            </a:r>
            <a:endParaRPr lang="en-US" sz="4000" dirty="0"/>
          </a:p>
        </p:txBody>
      </p:sp>
      <p:sp>
        <p:nvSpPr>
          <p:cNvPr id="4" name="Slide Number Placeholder 3">
            <a:extLst>
              <a:ext uri="{FF2B5EF4-FFF2-40B4-BE49-F238E27FC236}">
                <a16:creationId xmlns:a16="http://schemas.microsoft.com/office/drawing/2014/main" id="{24AC6F02-139F-44A2-A429-DFB8320F8E2F}"/>
              </a:ext>
            </a:extLst>
          </p:cNvPr>
          <p:cNvSpPr>
            <a:spLocks noGrp="1"/>
          </p:cNvSpPr>
          <p:nvPr>
            <p:ph type="sldNum" sz="quarter" idx="12"/>
          </p:nvPr>
        </p:nvSpPr>
        <p:spPr/>
        <p:txBody>
          <a:bodyPr/>
          <a:lstStyle/>
          <a:p>
            <a:fld id="{2D4104C8-5BC6-4788-BB31-1022DBEA0CFF}" type="slidenum">
              <a:rPr lang="en-US" smtClean="0">
                <a:solidFill>
                  <a:schemeClr val="bg1"/>
                </a:solidFill>
              </a:rPr>
              <a:t>16</a:t>
            </a:fld>
            <a:endParaRPr lang="en-US" dirty="0">
              <a:solidFill>
                <a:schemeClr val="bg1"/>
              </a:solidFill>
            </a:endParaRPr>
          </a:p>
        </p:txBody>
      </p:sp>
      <p:graphicFrame>
        <p:nvGraphicFramePr>
          <p:cNvPr id="3" name="Table 6">
            <a:extLst>
              <a:ext uri="{FF2B5EF4-FFF2-40B4-BE49-F238E27FC236}">
                <a16:creationId xmlns:a16="http://schemas.microsoft.com/office/drawing/2014/main" id="{7FE1C3C4-558C-40B9-8C50-49351BB12B12}"/>
              </a:ext>
            </a:extLst>
          </p:cNvPr>
          <p:cNvGraphicFramePr>
            <a:graphicFrameLocks noGrp="1"/>
          </p:cNvGraphicFramePr>
          <p:nvPr>
            <p:extLst>
              <p:ext uri="{D42A27DB-BD31-4B8C-83A1-F6EECF244321}">
                <p14:modId xmlns:p14="http://schemas.microsoft.com/office/powerpoint/2010/main" val="605949625"/>
              </p:ext>
            </p:extLst>
          </p:nvPr>
        </p:nvGraphicFramePr>
        <p:xfrm>
          <a:off x="455145" y="1854608"/>
          <a:ext cx="11186830" cy="4398964"/>
        </p:xfrm>
        <a:graphic>
          <a:graphicData uri="http://schemas.openxmlformats.org/drawingml/2006/table">
            <a:tbl>
              <a:tblPr firstRow="1" bandRow="1">
                <a:tableStyleId>{5C22544A-7EE6-4342-B048-85BDC9FD1C3A}</a:tableStyleId>
              </a:tblPr>
              <a:tblGrid>
                <a:gridCol w="4206240">
                  <a:extLst>
                    <a:ext uri="{9D8B030D-6E8A-4147-A177-3AD203B41FA5}">
                      <a16:colId xmlns:a16="http://schemas.microsoft.com/office/drawing/2014/main" val="2782727029"/>
                    </a:ext>
                  </a:extLst>
                </a:gridCol>
                <a:gridCol w="2225710">
                  <a:extLst>
                    <a:ext uri="{9D8B030D-6E8A-4147-A177-3AD203B41FA5}">
                      <a16:colId xmlns:a16="http://schemas.microsoft.com/office/drawing/2014/main" val="964716591"/>
                    </a:ext>
                  </a:extLst>
                </a:gridCol>
                <a:gridCol w="4754880">
                  <a:extLst>
                    <a:ext uri="{9D8B030D-6E8A-4147-A177-3AD203B41FA5}">
                      <a16:colId xmlns:a16="http://schemas.microsoft.com/office/drawing/2014/main" val="2104278007"/>
                    </a:ext>
                  </a:extLst>
                </a:gridCol>
              </a:tblGrid>
              <a:tr h="427206">
                <a:tc>
                  <a:txBody>
                    <a:bodyPr/>
                    <a:lstStyle/>
                    <a:p>
                      <a:r>
                        <a:rPr lang="en-US" sz="1400" dirty="0"/>
                        <a:t>Suggestion Based on GB Subgroup Feedback</a:t>
                      </a:r>
                    </a:p>
                  </a:txBody>
                  <a:tcPr anchor="ctr">
                    <a:solidFill>
                      <a:srgbClr val="59A87C"/>
                    </a:solidFill>
                  </a:tcPr>
                </a:tc>
                <a:tc>
                  <a:txBody>
                    <a:bodyPr/>
                    <a:lstStyle/>
                    <a:p>
                      <a:r>
                        <a:rPr lang="en-US" sz="1400" dirty="0"/>
                        <a:t>CMMI’s Initial Reaction</a:t>
                      </a:r>
                    </a:p>
                  </a:txBody>
                  <a:tcPr anchor="ctr">
                    <a:solidFill>
                      <a:srgbClr val="59A87C"/>
                    </a:solidFill>
                  </a:tcPr>
                </a:tc>
                <a:tc>
                  <a:txBody>
                    <a:bodyPr/>
                    <a:lstStyle/>
                    <a:p>
                      <a:r>
                        <a:rPr lang="en-US" sz="1400" dirty="0"/>
                        <a:t>CMMI Feedback</a:t>
                      </a:r>
                    </a:p>
                  </a:txBody>
                  <a:tcPr anchor="ctr">
                    <a:solidFill>
                      <a:srgbClr val="59A87C"/>
                    </a:solidFill>
                  </a:tcPr>
                </a:tc>
                <a:extLst>
                  <a:ext uri="{0D108BD9-81ED-4DB2-BD59-A6C34878D82A}">
                    <a16:rowId xmlns:a16="http://schemas.microsoft.com/office/drawing/2014/main" val="381626624"/>
                  </a:ext>
                </a:extLst>
              </a:tr>
              <a:tr h="370840">
                <a:tc>
                  <a:txBody>
                    <a:bodyPr/>
                    <a:lstStyle/>
                    <a:p>
                      <a:pPr marL="0" marR="0" lvl="0" indent="0" fontAlgn="ctr">
                        <a:lnSpc>
                          <a:spcPct val="107000"/>
                        </a:lnSpc>
                        <a:spcBef>
                          <a:spcPts val="0"/>
                        </a:spcBef>
                        <a:spcAft>
                          <a:spcPts val="200"/>
                        </a:spcAft>
                        <a:buFont typeface="+mj-lt"/>
                        <a:buNone/>
                        <a:tabLst>
                          <a:tab pos="215265" algn="l"/>
                        </a:tabLst>
                      </a:pPr>
                      <a:r>
                        <a:rPr kumimoji="0" lang="en-US" sz="1400" b="0" i="0" u="none" strike="noStrike" kern="1200" cap="none" spc="0" normalizeH="0" baseline="0" dirty="0">
                          <a:ln>
                            <a:noFill/>
                          </a:ln>
                          <a:solidFill>
                            <a:prstClr val="black"/>
                          </a:solidFill>
                          <a:effectLst/>
                          <a:uLnTx/>
                          <a:uFillTx/>
                          <a:latin typeface="Montserrat"/>
                          <a:ea typeface="+mn-ea"/>
                          <a:cs typeface="+mn-cs"/>
                        </a:rPr>
                        <a:t>Permit states flexibility for their global budget designs to be aligned with the Medicare global budget design on key parameters, but not identical for Medicaid and commercial markets</a:t>
                      </a:r>
                    </a:p>
                  </a:txBody>
                  <a:tcPr marL="68580" marR="68580" marT="0" marB="0">
                    <a:solidFill>
                      <a:srgbClr val="E1EF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kern="1200" dirty="0">
                          <a:solidFill>
                            <a:srgbClr val="FFC000"/>
                          </a:solidFill>
                          <a:latin typeface="+mn-lt"/>
                          <a:ea typeface="+mn-ea"/>
                          <a:cs typeface="+mn-cs"/>
                        </a:rPr>
                        <a:t>?</a:t>
                      </a:r>
                    </a:p>
                  </a:txBody>
                  <a:tcPr anchor="ctr">
                    <a:solidFill>
                      <a:srgbClr val="E1EFE7"/>
                    </a:solidFill>
                  </a:tcPr>
                </a:tc>
                <a:tc rowSpan="4">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i="1" dirty="0"/>
                        <a:t>These global budget suggestions will be discussed with CMMI during future meetings.</a:t>
                      </a:r>
                    </a:p>
                  </a:txBody>
                  <a:tcPr anchor="ctr">
                    <a:solidFill>
                      <a:srgbClr val="E1EFE7"/>
                    </a:solidFill>
                  </a:tcPr>
                </a:tc>
                <a:extLst>
                  <a:ext uri="{0D108BD9-81ED-4DB2-BD59-A6C34878D82A}">
                    <a16:rowId xmlns:a16="http://schemas.microsoft.com/office/drawing/2014/main" val="784851656"/>
                  </a:ext>
                </a:extLst>
              </a:tr>
              <a:tr h="370840">
                <a:tc>
                  <a:txBody>
                    <a:bodyPr/>
                    <a:lstStyle/>
                    <a:p>
                      <a:pPr marL="0" marR="0" lvl="0" indent="0" fontAlgn="ctr">
                        <a:lnSpc>
                          <a:spcPct val="107000"/>
                        </a:lnSpc>
                        <a:spcBef>
                          <a:spcPts val="0"/>
                        </a:spcBef>
                        <a:spcAft>
                          <a:spcPts val="200"/>
                        </a:spcAft>
                        <a:buFont typeface="+mj-lt"/>
                        <a:buNone/>
                        <a:tabLst>
                          <a:tab pos="215265" algn="l"/>
                        </a:tabLst>
                      </a:pPr>
                      <a:r>
                        <a:rPr kumimoji="0" lang="en-US" sz="1400" b="0" i="0" u="none" strike="noStrike" kern="1200" cap="none" spc="0" normalizeH="0" baseline="0" dirty="0">
                          <a:ln>
                            <a:noFill/>
                          </a:ln>
                          <a:solidFill>
                            <a:prstClr val="black"/>
                          </a:solidFill>
                          <a:effectLst/>
                          <a:uLnTx/>
                          <a:uFillTx/>
                          <a:latin typeface="Montserrat"/>
                          <a:ea typeface="+mn-ea"/>
                          <a:cs typeface="+mn-cs"/>
                        </a:rPr>
                        <a:t>Permit flexibility for states to create shared incentives for hospitals operating under global budgets with other provider types operating under separate payment models</a:t>
                      </a:r>
                    </a:p>
                  </a:txBody>
                  <a:tcPr marL="68580" marR="68580" marT="0" marB="0">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C000"/>
                          </a:solidFill>
                          <a:effectLst/>
                          <a:uLnTx/>
                          <a:uFillTx/>
                          <a:latin typeface="Montserrat"/>
                          <a:ea typeface="+mn-ea"/>
                          <a:cs typeface="+mn-cs"/>
                        </a:rPr>
                        <a:t>?</a:t>
                      </a:r>
                      <a:endParaRPr kumimoji="0" lang="en-US" sz="2400" b="1" i="0" u="none" strike="noStrike" kern="1200" cap="none" spc="0" normalizeH="0" baseline="0" noProof="0" dirty="0">
                        <a:ln>
                          <a:noFill/>
                        </a:ln>
                        <a:solidFill>
                          <a:srgbClr val="FFC000"/>
                        </a:solidFill>
                        <a:effectLst/>
                        <a:uLnTx/>
                        <a:uFillTx/>
                        <a:latin typeface="Montserrat"/>
                        <a:ea typeface="+mn-ea"/>
                        <a:cs typeface="+mn-cs"/>
                      </a:endParaRPr>
                    </a:p>
                  </a:txBody>
                  <a:tcPr anchor="ctr">
                    <a:solidFill>
                      <a:schemeClr val="bg1">
                        <a:lumMod val="9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1" i="1" dirty="0"/>
                    </a:p>
                  </a:txBody>
                  <a:tcPr anchor="ctr">
                    <a:solidFill>
                      <a:srgbClr val="E1EFE7"/>
                    </a:solidFill>
                  </a:tcPr>
                </a:tc>
                <a:extLst>
                  <a:ext uri="{0D108BD9-81ED-4DB2-BD59-A6C34878D82A}">
                    <a16:rowId xmlns:a16="http://schemas.microsoft.com/office/drawing/2014/main" val="2960186348"/>
                  </a:ext>
                </a:extLst>
              </a:tr>
              <a:tr h="370840">
                <a:tc>
                  <a:txBody>
                    <a:bodyPr/>
                    <a:lstStyle/>
                    <a:p>
                      <a:pPr marL="0" marR="0" lvl="0" indent="0" fontAlgn="ctr">
                        <a:lnSpc>
                          <a:spcPct val="107000"/>
                        </a:lnSpc>
                        <a:spcBef>
                          <a:spcPts val="0"/>
                        </a:spcBef>
                        <a:spcAft>
                          <a:spcPts val="200"/>
                        </a:spcAft>
                        <a:buFont typeface="+mj-lt"/>
                        <a:buNone/>
                        <a:tabLst>
                          <a:tab pos="215265" algn="l"/>
                        </a:tabLst>
                      </a:pPr>
                      <a:r>
                        <a:rPr kumimoji="0" lang="en-US" sz="1400" b="0" i="0" u="none" strike="noStrike" kern="1200" cap="none" spc="0" normalizeH="0" baseline="0">
                          <a:ln>
                            <a:noFill/>
                          </a:ln>
                          <a:solidFill>
                            <a:prstClr val="black"/>
                          </a:solidFill>
                          <a:effectLst/>
                          <a:uLnTx/>
                          <a:uFillTx/>
                          <a:latin typeface="Montserrat"/>
                          <a:ea typeface="+mn-ea"/>
                          <a:cs typeface="+mn-cs"/>
                        </a:rPr>
                        <a:t>Permit flexibility for states to design and implement global budgets for other provider and service types or expand hospital global budgets to be inclusive of other provider and service types.</a:t>
                      </a:r>
                    </a:p>
                  </a:txBody>
                  <a:tcPr marL="68580" marR="68580" marT="0" marB="0">
                    <a:solidFill>
                      <a:srgbClr val="E1EF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C000"/>
                          </a:solidFill>
                          <a:effectLst/>
                          <a:uLnTx/>
                          <a:uFillTx/>
                          <a:latin typeface="Montserrat"/>
                          <a:ea typeface="+mn-ea"/>
                          <a:cs typeface="+mn-cs"/>
                        </a:rPr>
                        <a:t>?</a:t>
                      </a:r>
                      <a:endParaRPr kumimoji="0" lang="en-US" sz="2400" b="1" i="0" u="none" strike="noStrike" kern="1200" cap="none" spc="0" normalizeH="0" baseline="0" noProof="0" dirty="0">
                        <a:ln>
                          <a:noFill/>
                        </a:ln>
                        <a:solidFill>
                          <a:srgbClr val="FFC000"/>
                        </a:solidFill>
                        <a:effectLst/>
                        <a:uLnTx/>
                        <a:uFillTx/>
                        <a:latin typeface="Montserrat"/>
                        <a:ea typeface="+mn-ea"/>
                        <a:cs typeface="+mn-cs"/>
                      </a:endParaRPr>
                    </a:p>
                  </a:txBody>
                  <a:tcPr anchor="ctr">
                    <a:solidFill>
                      <a:srgbClr val="E1EFE7"/>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1" i="1" dirty="0"/>
                    </a:p>
                  </a:txBody>
                  <a:tcPr anchor="ctr">
                    <a:solidFill>
                      <a:srgbClr val="E1EFE7"/>
                    </a:solidFill>
                  </a:tcPr>
                </a:tc>
                <a:extLst>
                  <a:ext uri="{0D108BD9-81ED-4DB2-BD59-A6C34878D82A}">
                    <a16:rowId xmlns:a16="http://schemas.microsoft.com/office/drawing/2014/main" val="2663140949"/>
                  </a:ext>
                </a:extLst>
              </a:tr>
              <a:tr h="370840">
                <a:tc>
                  <a:txBody>
                    <a:bodyPr/>
                    <a:lstStyle/>
                    <a:p>
                      <a:pPr marL="0" marR="0" lvl="0" indent="0" fontAlgn="ctr">
                        <a:lnSpc>
                          <a:spcPct val="107000"/>
                        </a:lnSpc>
                        <a:spcBef>
                          <a:spcPts val="0"/>
                        </a:spcBef>
                        <a:spcAft>
                          <a:spcPts val="200"/>
                        </a:spcAft>
                        <a:buFont typeface="+mj-lt"/>
                        <a:buNone/>
                        <a:tabLst>
                          <a:tab pos="215265" algn="l"/>
                        </a:tabLst>
                      </a:pPr>
                      <a:r>
                        <a:rPr kumimoji="0" lang="en-US" sz="1400" b="0" i="0" u="none" strike="noStrike" kern="1200" cap="none" spc="0" normalizeH="0" baseline="0" dirty="0">
                          <a:ln>
                            <a:noFill/>
                          </a:ln>
                          <a:solidFill>
                            <a:prstClr val="black"/>
                          </a:solidFill>
                          <a:effectLst/>
                          <a:uLnTx/>
                          <a:uFillTx/>
                          <a:latin typeface="Montserrat"/>
                          <a:ea typeface="+mn-ea"/>
                          <a:cs typeface="+mn-cs"/>
                        </a:rPr>
                        <a:t>Permit flexibility for states to operate either a centrally operated program (like MD) or a payer or market-specific program (like PA) </a:t>
                      </a:r>
                    </a:p>
                  </a:txBody>
                  <a:tcPr marL="68580" marR="68580" marT="0" marB="0">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C000"/>
                          </a:solidFill>
                          <a:effectLst/>
                          <a:uLnTx/>
                          <a:uFillTx/>
                          <a:latin typeface="Montserrat"/>
                          <a:ea typeface="+mn-ea"/>
                          <a:cs typeface="+mn-cs"/>
                        </a:rPr>
                        <a:t>?</a:t>
                      </a:r>
                    </a:p>
                  </a:txBody>
                  <a:tcPr anchor="ctr">
                    <a:solidFill>
                      <a:schemeClr val="bg1">
                        <a:lumMod val="95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1" i="1" dirty="0"/>
                    </a:p>
                  </a:txBody>
                  <a:tcPr anchor="ctr">
                    <a:solidFill>
                      <a:srgbClr val="E1EFE7"/>
                    </a:solidFill>
                  </a:tcPr>
                </a:tc>
                <a:extLst>
                  <a:ext uri="{0D108BD9-81ED-4DB2-BD59-A6C34878D82A}">
                    <a16:rowId xmlns:a16="http://schemas.microsoft.com/office/drawing/2014/main" val="1494265390"/>
                  </a:ext>
                </a:extLst>
              </a:tr>
            </a:tbl>
          </a:graphicData>
        </a:graphic>
      </p:graphicFrame>
    </p:spTree>
    <p:extLst>
      <p:ext uri="{BB962C8B-B14F-4D97-AF65-F5344CB8AC3E}">
        <p14:creationId xmlns:p14="http://schemas.microsoft.com/office/powerpoint/2010/main" val="1207784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18E40D6-BD58-4843-BB8F-378785DD79D4}"/>
              </a:ext>
            </a:extLst>
          </p:cNvPr>
          <p:cNvSpPr>
            <a:spLocks noGrp="1"/>
          </p:cNvSpPr>
          <p:nvPr>
            <p:ph type="sldNum" sz="quarter" idx="12"/>
          </p:nvPr>
        </p:nvSpPr>
        <p:spPr>
          <a:xfrm>
            <a:off x="10960893" y="6429375"/>
            <a:ext cx="392907" cy="330199"/>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50A04D7-452B-4628-BC5C-774F3290A092}" type="slidenum">
              <a:rPr kumimoji="0" lang="en-US" sz="1050" b="0" i="0" u="none" strike="noStrike" kern="1200" cap="none" spc="0" normalizeH="0" baseline="0" noProof="0">
                <a:ln>
                  <a:noFill/>
                </a:ln>
                <a:solidFill>
                  <a:prstClr val="white"/>
                </a:solidFill>
                <a:effectLst/>
                <a:uLnTx/>
                <a:uFillTx/>
                <a:latin typeface="Montserrat"/>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a:t>
            </a:fld>
            <a:endParaRPr kumimoji="0" lang="en-US" sz="1050" b="0" i="0" u="none" strike="noStrike" kern="1200" cap="none" spc="0" normalizeH="0" baseline="0" noProof="0">
              <a:ln>
                <a:noFill/>
              </a:ln>
              <a:solidFill>
                <a:prstClr val="white"/>
              </a:solidFill>
              <a:effectLst/>
              <a:uLnTx/>
              <a:uFillTx/>
              <a:latin typeface="Montserrat"/>
              <a:ea typeface="+mn-ea"/>
              <a:cs typeface="+mn-cs"/>
            </a:endParaRPr>
          </a:p>
        </p:txBody>
      </p:sp>
      <p:sp>
        <p:nvSpPr>
          <p:cNvPr id="7" name="Title 1">
            <a:extLst>
              <a:ext uri="{FF2B5EF4-FFF2-40B4-BE49-F238E27FC236}">
                <a16:creationId xmlns:a16="http://schemas.microsoft.com/office/drawing/2014/main" id="{4027FCBA-00E2-4746-93B3-5118D26846A4}"/>
              </a:ext>
            </a:extLst>
          </p:cNvPr>
          <p:cNvSpPr>
            <a:spLocks noGrp="1"/>
          </p:cNvSpPr>
          <p:nvPr>
            <p:ph type="ctrTitle"/>
          </p:nvPr>
        </p:nvSpPr>
        <p:spPr>
          <a:xfrm>
            <a:off x="1097279" y="758952"/>
            <a:ext cx="10658115" cy="3566160"/>
          </a:xfrm>
        </p:spPr>
        <p:txBody>
          <a:bodyPr>
            <a:normAutofit/>
          </a:bodyPr>
          <a:lstStyle/>
          <a:p>
            <a:r>
              <a:rPr lang="en-US" sz="4800" dirty="0">
                <a:solidFill>
                  <a:schemeClr val="tx1">
                    <a:lumMod val="75000"/>
                    <a:lumOff val="25000"/>
                  </a:schemeClr>
                </a:solidFill>
              </a:rPr>
              <a:t>5. Next Steps</a:t>
            </a:r>
          </a:p>
        </p:txBody>
      </p:sp>
    </p:spTree>
    <p:extLst>
      <p:ext uri="{BB962C8B-B14F-4D97-AF65-F5344CB8AC3E}">
        <p14:creationId xmlns:p14="http://schemas.microsoft.com/office/powerpoint/2010/main" val="3422340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8AD12D-5AC6-422F-9ADC-072E912CC419}"/>
              </a:ext>
            </a:extLst>
          </p:cNvPr>
          <p:cNvSpPr>
            <a:spLocks noGrp="1"/>
          </p:cNvSpPr>
          <p:nvPr>
            <p:ph type="title"/>
          </p:nvPr>
        </p:nvSpPr>
        <p:spPr/>
        <p:txBody>
          <a:bodyPr>
            <a:normAutofit/>
          </a:bodyPr>
          <a:lstStyle/>
          <a:p>
            <a:r>
              <a:rPr lang="en-US" sz="4000" dirty="0"/>
              <a:t>Next Steps</a:t>
            </a:r>
          </a:p>
        </p:txBody>
      </p:sp>
      <p:sp>
        <p:nvSpPr>
          <p:cNvPr id="8" name="Slide Number Placeholder 7">
            <a:extLst>
              <a:ext uri="{FF2B5EF4-FFF2-40B4-BE49-F238E27FC236}">
                <a16:creationId xmlns:a16="http://schemas.microsoft.com/office/drawing/2014/main" id="{021D9CD9-E8BB-C24E-ADCC-ED00847DD3F0}"/>
              </a:ext>
            </a:extLst>
          </p:cNvPr>
          <p:cNvSpPr>
            <a:spLocks noGrp="1"/>
          </p:cNvSpPr>
          <p:nvPr>
            <p:ph type="sldNum" sz="quarter" idx="12"/>
          </p:nvPr>
        </p:nvSpPr>
        <p:spPr/>
        <p:txBody>
          <a:bodyPr/>
          <a:lstStyle/>
          <a:p>
            <a:fld id="{32BA1B2C-6684-47F0-87CE-B2A009176267}" type="slidenum">
              <a:rPr lang="en-US" smtClean="0"/>
              <a:pPr/>
              <a:t>18</a:t>
            </a:fld>
            <a:endParaRPr lang="en-US"/>
          </a:p>
        </p:txBody>
      </p:sp>
      <p:sp>
        <p:nvSpPr>
          <p:cNvPr id="3" name="TextBox 2">
            <a:extLst>
              <a:ext uri="{FF2B5EF4-FFF2-40B4-BE49-F238E27FC236}">
                <a16:creationId xmlns:a16="http://schemas.microsoft.com/office/drawing/2014/main" id="{A4062662-BAF4-8614-4C3E-B8C0F55DFCD4}"/>
              </a:ext>
            </a:extLst>
          </p:cNvPr>
          <p:cNvSpPr txBox="1"/>
          <p:nvPr/>
        </p:nvSpPr>
        <p:spPr>
          <a:xfrm>
            <a:off x="1227551" y="1945065"/>
            <a:ext cx="9657567" cy="2145203"/>
          </a:xfrm>
          <a:prstGeom prst="rect">
            <a:avLst/>
          </a:prstGeom>
          <a:noFill/>
        </p:spPr>
        <p:txBody>
          <a:bodyPr wrap="square">
            <a:spAutoFit/>
          </a:bodyPr>
          <a:lstStyle/>
          <a:p>
            <a:pPr marL="457200" marR="0" lvl="0" indent="-457200" fontAlgn="auto">
              <a:lnSpc>
                <a:spcPct val="90000"/>
              </a:lnSpc>
              <a:spcAft>
                <a:spcPts val="1200"/>
              </a:spcAft>
              <a:buSzPct val="100000"/>
              <a:buFont typeface="Wingdings" panose="05000000000000000000" pitchFamily="2" charset="2"/>
              <a:buChar char="§"/>
              <a:tabLst/>
              <a:defRPr/>
            </a:pPr>
            <a:r>
              <a:rPr lang="en-US" dirty="0">
                <a:solidFill>
                  <a:schemeClr val="tx1">
                    <a:lumMod val="75000"/>
                    <a:lumOff val="25000"/>
                  </a:schemeClr>
                </a:solidFill>
              </a:rPr>
              <a:t>We have concluded our work to gather your input on the CMMI framework for the AHEAD model.</a:t>
            </a:r>
          </a:p>
          <a:p>
            <a:pPr marL="457200" marR="0" lvl="0" indent="-457200" fontAlgn="auto">
              <a:lnSpc>
                <a:spcPct val="90000"/>
              </a:lnSpc>
              <a:spcAft>
                <a:spcPts val="1200"/>
              </a:spcAft>
              <a:buSzPct val="100000"/>
              <a:buFont typeface="Wingdings" panose="05000000000000000000" pitchFamily="2" charset="2"/>
              <a:buChar char="§"/>
              <a:tabLst/>
              <a:defRPr/>
            </a:pPr>
            <a:r>
              <a:rPr lang="en-US" dirty="0">
                <a:solidFill>
                  <a:schemeClr val="tx1">
                    <a:lumMod val="75000"/>
                    <a:lumOff val="25000"/>
                  </a:schemeClr>
                </a:solidFill>
              </a:rPr>
              <a:t>We anticipate future potential meetings on workstreams that reflect further discussion with CMMI.</a:t>
            </a:r>
          </a:p>
          <a:p>
            <a:pPr marL="457200" marR="0" lvl="0" indent="-457200" fontAlgn="auto">
              <a:lnSpc>
                <a:spcPct val="90000"/>
              </a:lnSpc>
              <a:spcAft>
                <a:spcPts val="1200"/>
              </a:spcAft>
              <a:buSzPct val="100000"/>
              <a:buFont typeface="Wingdings" panose="05000000000000000000" pitchFamily="2" charset="2"/>
              <a:buChar char="§"/>
              <a:tabLst/>
              <a:defRPr/>
            </a:pPr>
            <a:r>
              <a:rPr lang="en-US" dirty="0">
                <a:solidFill>
                  <a:schemeClr val="tx1">
                    <a:lumMod val="75000"/>
                    <a:lumOff val="25000"/>
                  </a:schemeClr>
                </a:solidFill>
              </a:rPr>
              <a:t>If you are interested in joining these meetings and/or have any written comments to share, please reach out to Ena Backus (</a:t>
            </a:r>
            <a:r>
              <a:rPr lang="en-US" dirty="0">
                <a:solidFill>
                  <a:srgbClr val="8AB833"/>
                </a:solidFill>
                <a:hlinkClick r:id="rId3">
                  <a:extLst>
                    <a:ext uri="{A12FA001-AC4F-418D-AE19-62706E023703}">
                      <ahyp:hlinkClr xmlns:ahyp="http://schemas.microsoft.com/office/drawing/2018/hyperlinkcolor" val="tx"/>
                    </a:ext>
                  </a:extLst>
                </a:hlinkClick>
              </a:rPr>
              <a:t>ena.backus@vermont.gov</a:t>
            </a:r>
            <a:r>
              <a:rPr lang="en-US" dirty="0">
                <a:solidFill>
                  <a:schemeClr val="tx1">
                    <a:lumMod val="75000"/>
                    <a:lumOff val="25000"/>
                  </a:schemeClr>
                </a:solidFill>
              </a:rPr>
              <a:t>) and Wendy Trafton (</a:t>
            </a:r>
            <a:r>
              <a:rPr lang="en-US" dirty="0">
                <a:solidFill>
                  <a:srgbClr val="8AB833"/>
                </a:solidFill>
                <a:hlinkClick r:id="rId4">
                  <a:extLst>
                    <a:ext uri="{A12FA001-AC4F-418D-AE19-62706E023703}">
                      <ahyp:hlinkClr xmlns:ahyp="http://schemas.microsoft.com/office/drawing/2018/hyperlinkcolor" val="tx"/>
                    </a:ext>
                  </a:extLst>
                </a:hlinkClick>
              </a:rPr>
              <a:t>wendy.trafton@vermont.gov</a:t>
            </a:r>
            <a:r>
              <a:rPr lang="en-US" dirty="0">
                <a:solidFill>
                  <a:schemeClr val="tx1">
                    <a:lumMod val="75000"/>
                    <a:lumOff val="25000"/>
                  </a:schemeClr>
                </a:solidFill>
              </a:rPr>
              <a:t>).</a:t>
            </a:r>
          </a:p>
        </p:txBody>
      </p:sp>
    </p:spTree>
    <p:extLst>
      <p:ext uri="{BB962C8B-B14F-4D97-AF65-F5344CB8AC3E}">
        <p14:creationId xmlns:p14="http://schemas.microsoft.com/office/powerpoint/2010/main" val="697202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ctrTitle"/>
          </p:nvPr>
        </p:nvSpPr>
        <p:spPr>
          <a:xfrm>
            <a:off x="1097279" y="758952"/>
            <a:ext cx="10658115" cy="3597291"/>
          </a:xfrm>
        </p:spPr>
        <p:txBody>
          <a:bodyPr>
            <a:normAutofit/>
          </a:bodyPr>
          <a:lstStyle/>
          <a:p>
            <a:r>
              <a:rPr lang="en-US" sz="4400" dirty="0">
                <a:solidFill>
                  <a:schemeClr val="tx1">
                    <a:lumMod val="75000"/>
                    <a:lumOff val="25000"/>
                  </a:schemeClr>
                </a:solidFill>
              </a:rPr>
              <a:t>Appendix</a:t>
            </a:r>
          </a:p>
        </p:txBody>
      </p:sp>
      <p:sp>
        <p:nvSpPr>
          <p:cNvPr id="4" name="Slide Number Placeholder 3">
            <a:extLst>
              <a:ext uri="{FF2B5EF4-FFF2-40B4-BE49-F238E27FC236}">
                <a16:creationId xmlns:a16="http://schemas.microsoft.com/office/drawing/2014/main" id="{418E40D6-BD58-4843-BB8F-378785DD79D4}"/>
              </a:ext>
            </a:extLst>
          </p:cNvPr>
          <p:cNvSpPr>
            <a:spLocks noGrp="1"/>
          </p:cNvSpPr>
          <p:nvPr>
            <p:ph type="sldNum" sz="quarter" idx="12"/>
          </p:nvPr>
        </p:nvSpPr>
        <p:spPr>
          <a:xfrm>
            <a:off x="10960893" y="6429375"/>
            <a:ext cx="392907" cy="330199"/>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50A04D7-452B-4628-BC5C-774F3290A092}" type="slidenum">
              <a:rPr kumimoji="0" lang="en-US" sz="1050" b="0" i="0" u="none" strike="noStrike" kern="1200" cap="none" spc="0" normalizeH="0" baseline="0" noProof="0">
                <a:ln>
                  <a:noFill/>
                </a:ln>
                <a:solidFill>
                  <a:prstClr val="white"/>
                </a:solidFill>
                <a:effectLst/>
                <a:uLnTx/>
                <a:uFillTx/>
                <a:latin typeface="Montserrat"/>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19</a:t>
            </a:fld>
            <a:endParaRPr kumimoji="0" lang="en-US" sz="1050" b="0" i="0" u="none" strike="noStrike" kern="1200" cap="none" spc="0" normalizeH="0" baseline="0" noProof="0">
              <a:ln>
                <a:noFill/>
              </a:ln>
              <a:solidFill>
                <a:prstClr val="white"/>
              </a:solidFill>
              <a:effectLst/>
              <a:uLnTx/>
              <a:uFillTx/>
              <a:latin typeface="Montserrat"/>
              <a:ea typeface="+mn-ea"/>
              <a:cs typeface="+mn-cs"/>
            </a:endParaRPr>
          </a:p>
        </p:txBody>
      </p:sp>
    </p:spTree>
    <p:extLst>
      <p:ext uri="{BB962C8B-B14F-4D97-AF65-F5344CB8AC3E}">
        <p14:creationId xmlns:p14="http://schemas.microsoft.com/office/powerpoint/2010/main" val="2607910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64E56-F0CE-684C-3DEB-01FD953C4E84}"/>
              </a:ext>
            </a:extLst>
          </p:cNvPr>
          <p:cNvSpPr>
            <a:spLocks noGrp="1"/>
          </p:cNvSpPr>
          <p:nvPr>
            <p:ph type="title"/>
          </p:nvPr>
        </p:nvSpPr>
        <p:spPr/>
        <p:txBody>
          <a:bodyPr>
            <a:normAutofit/>
          </a:bodyPr>
          <a:lstStyle/>
          <a:p>
            <a:r>
              <a:rPr lang="en-US" sz="4000" dirty="0"/>
              <a:t>Meeting Agenda</a:t>
            </a:r>
          </a:p>
        </p:txBody>
      </p:sp>
      <p:sp>
        <p:nvSpPr>
          <p:cNvPr id="3" name="Content Placeholder 2">
            <a:extLst>
              <a:ext uri="{FF2B5EF4-FFF2-40B4-BE49-F238E27FC236}">
                <a16:creationId xmlns:a16="http://schemas.microsoft.com/office/drawing/2014/main" id="{26D4CFBA-F4B9-82FA-C29D-57D4AF14AC21}"/>
              </a:ext>
            </a:extLst>
          </p:cNvPr>
          <p:cNvSpPr>
            <a:spLocks noGrp="1"/>
          </p:cNvSpPr>
          <p:nvPr>
            <p:ph idx="1"/>
          </p:nvPr>
        </p:nvSpPr>
        <p:spPr>
          <a:xfrm>
            <a:off x="1097280" y="1956131"/>
            <a:ext cx="10058400" cy="3274036"/>
          </a:xfrm>
        </p:spPr>
        <p:txBody>
          <a:bodyPr vert="horz" lIns="0" tIns="45720" rIns="0" bIns="45720" rtlCol="0" anchor="t">
            <a:normAutofit/>
          </a:bodyPr>
          <a:lstStyle/>
          <a:p>
            <a:pPr marL="457200" indent="-457200">
              <a:lnSpc>
                <a:spcPct val="100000"/>
              </a:lnSpc>
              <a:buFont typeface="+mj-lt"/>
              <a:buAutoNum type="arabicPeriod"/>
            </a:pPr>
            <a:r>
              <a:rPr lang="en-US" sz="2400" dirty="0"/>
              <a:t>Overview of Progress with CMMI</a:t>
            </a:r>
          </a:p>
          <a:p>
            <a:pPr marL="457200" lvl="1" indent="-457200">
              <a:lnSpc>
                <a:spcPct val="100000"/>
              </a:lnSpc>
              <a:spcBef>
                <a:spcPts val="1200"/>
              </a:spcBef>
              <a:spcAft>
                <a:spcPts val="200"/>
              </a:spcAft>
              <a:buSzPct val="100000"/>
              <a:buFont typeface="+mj-lt"/>
              <a:buAutoNum type="arabicPeriod" startAt="2"/>
            </a:pPr>
            <a:r>
              <a:rPr lang="en-US" sz="2400" dirty="0">
                <a:solidFill>
                  <a:schemeClr val="tx1">
                    <a:lumMod val="75000"/>
                    <a:lumOff val="25000"/>
                  </a:schemeClr>
                </a:solidFill>
              </a:rPr>
              <a:t>CMMI Feedback on Vermont’s </a:t>
            </a:r>
            <a:r>
              <a:rPr lang="en-US" sz="2400" dirty="0"/>
              <a:t>TCOC Suggestions </a:t>
            </a:r>
          </a:p>
          <a:p>
            <a:pPr marL="457200" lvl="1" indent="-457200">
              <a:lnSpc>
                <a:spcPct val="100000"/>
              </a:lnSpc>
              <a:spcBef>
                <a:spcPts val="1200"/>
              </a:spcBef>
              <a:spcAft>
                <a:spcPts val="200"/>
              </a:spcAft>
              <a:buSzPct val="100000"/>
              <a:buFont typeface="+mj-lt"/>
              <a:buAutoNum type="arabicPeriod" startAt="2"/>
            </a:pPr>
            <a:r>
              <a:rPr lang="en-US" sz="2400" dirty="0"/>
              <a:t>Primary Care</a:t>
            </a:r>
          </a:p>
          <a:p>
            <a:pPr marL="457200" lvl="1" indent="-457200">
              <a:lnSpc>
                <a:spcPct val="100000"/>
              </a:lnSpc>
              <a:spcBef>
                <a:spcPts val="1200"/>
              </a:spcBef>
              <a:spcAft>
                <a:spcPts val="200"/>
              </a:spcAft>
              <a:buSzPct val="100000"/>
              <a:buFont typeface="+mj-lt"/>
              <a:buAutoNum type="arabicPeriod" startAt="2"/>
            </a:pPr>
            <a:r>
              <a:rPr lang="en-US" sz="2400" dirty="0"/>
              <a:t>Updates on Vermont’s Feedback on Global Budgets</a:t>
            </a:r>
          </a:p>
          <a:p>
            <a:pPr marL="457200" lvl="1" indent="-457200">
              <a:lnSpc>
                <a:spcPct val="100000"/>
              </a:lnSpc>
              <a:spcBef>
                <a:spcPts val="1200"/>
              </a:spcBef>
              <a:spcAft>
                <a:spcPts val="200"/>
              </a:spcAft>
              <a:buSzPct val="100000"/>
              <a:buFont typeface="+mj-lt"/>
              <a:buAutoNum type="arabicPeriod" startAt="2"/>
            </a:pPr>
            <a:r>
              <a:rPr lang="en-US" sz="2400" dirty="0"/>
              <a:t>Next Steps</a:t>
            </a:r>
          </a:p>
        </p:txBody>
      </p:sp>
      <p:sp>
        <p:nvSpPr>
          <p:cNvPr id="5" name="Slide Number Placeholder 3">
            <a:extLst>
              <a:ext uri="{FF2B5EF4-FFF2-40B4-BE49-F238E27FC236}">
                <a16:creationId xmlns:a16="http://schemas.microsoft.com/office/drawing/2014/main" id="{CF47D47D-F6CD-4CE5-8E6F-4D04CEE32B52}"/>
              </a:ext>
            </a:extLst>
          </p:cNvPr>
          <p:cNvSpPr txBox="1">
            <a:spLocks/>
          </p:cNvSpPr>
          <p:nvPr/>
        </p:nvSpPr>
        <p:spPr>
          <a:xfrm>
            <a:off x="10960893" y="6429375"/>
            <a:ext cx="392907" cy="330199"/>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457200">
              <a:defRPr/>
            </a:pPr>
            <a:fld id="{B50A04D7-452B-4628-BC5C-774F3290A092}" type="slidenum">
              <a:rPr lang="en-US" smtClean="0">
                <a:solidFill>
                  <a:prstClr val="white"/>
                </a:solidFill>
                <a:latin typeface="Montserrat"/>
              </a:rPr>
              <a:pPr algn="l" defTabSz="457200">
                <a:defRPr/>
              </a:pPr>
              <a:t>2</a:t>
            </a:fld>
            <a:endParaRPr lang="en-US">
              <a:solidFill>
                <a:prstClr val="white"/>
              </a:solidFill>
              <a:latin typeface="Montserrat"/>
            </a:endParaRPr>
          </a:p>
        </p:txBody>
      </p:sp>
      <p:sp>
        <p:nvSpPr>
          <p:cNvPr id="4" name="Slide Number Placeholder 3">
            <a:extLst>
              <a:ext uri="{FF2B5EF4-FFF2-40B4-BE49-F238E27FC236}">
                <a16:creationId xmlns:a16="http://schemas.microsoft.com/office/drawing/2014/main" id="{52D85E7D-C5C5-F71B-27EF-473D2610EE7A}"/>
              </a:ext>
            </a:extLst>
          </p:cNvPr>
          <p:cNvSpPr>
            <a:spLocks noGrp="1"/>
          </p:cNvSpPr>
          <p:nvPr>
            <p:ph type="sldNum" sz="quarter" idx="12"/>
          </p:nvPr>
        </p:nvSpPr>
        <p:spPr/>
        <p:txBody>
          <a:bodyPr/>
          <a:lstStyle/>
          <a:p>
            <a:fld id="{2D4104C8-5BC6-4788-BB31-1022DBEA0CFF}" type="slidenum">
              <a:rPr lang="en-US" smtClean="0"/>
              <a:t>2</a:t>
            </a:fld>
            <a:endParaRPr lang="en-US"/>
          </a:p>
        </p:txBody>
      </p:sp>
    </p:spTree>
    <p:extLst>
      <p:ext uri="{BB962C8B-B14F-4D97-AF65-F5344CB8AC3E}">
        <p14:creationId xmlns:p14="http://schemas.microsoft.com/office/powerpoint/2010/main" val="26368607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DCB50-674B-4BC6-8991-D00C0C513395}"/>
              </a:ext>
            </a:extLst>
          </p:cNvPr>
          <p:cNvSpPr>
            <a:spLocks noGrp="1"/>
          </p:cNvSpPr>
          <p:nvPr>
            <p:ph type="title"/>
          </p:nvPr>
        </p:nvSpPr>
        <p:spPr>
          <a:xfrm>
            <a:off x="1214545" y="286603"/>
            <a:ext cx="9930533" cy="1450757"/>
          </a:xfrm>
        </p:spPr>
        <p:txBody>
          <a:bodyPr>
            <a:normAutofit/>
          </a:bodyPr>
          <a:lstStyle/>
          <a:p>
            <a:r>
              <a:rPr lang="en-US" sz="4000" dirty="0"/>
              <a:t>TCOC Feedback</a:t>
            </a:r>
          </a:p>
        </p:txBody>
      </p:sp>
      <p:sp>
        <p:nvSpPr>
          <p:cNvPr id="4" name="Slide Number Placeholder 3">
            <a:extLst>
              <a:ext uri="{FF2B5EF4-FFF2-40B4-BE49-F238E27FC236}">
                <a16:creationId xmlns:a16="http://schemas.microsoft.com/office/drawing/2014/main" id="{24AC6F02-139F-44A2-A429-DFB8320F8E2F}"/>
              </a:ext>
            </a:extLst>
          </p:cNvPr>
          <p:cNvSpPr>
            <a:spLocks noGrp="1"/>
          </p:cNvSpPr>
          <p:nvPr>
            <p:ph type="sldNum" sz="quarter" idx="12"/>
          </p:nvPr>
        </p:nvSpPr>
        <p:spPr/>
        <p:txBody>
          <a:bodyPr/>
          <a:lstStyle/>
          <a:p>
            <a:fld id="{2D4104C8-5BC6-4788-BB31-1022DBEA0CFF}" type="slidenum">
              <a:rPr lang="en-US" smtClean="0">
                <a:solidFill>
                  <a:schemeClr val="bg1"/>
                </a:solidFill>
              </a:rPr>
              <a:t>20</a:t>
            </a:fld>
            <a:endParaRPr lang="en-US" dirty="0">
              <a:solidFill>
                <a:schemeClr val="bg1"/>
              </a:solidFill>
            </a:endParaRPr>
          </a:p>
        </p:txBody>
      </p:sp>
      <p:sp>
        <p:nvSpPr>
          <p:cNvPr id="6" name="Content Placeholder 2">
            <a:extLst>
              <a:ext uri="{FF2B5EF4-FFF2-40B4-BE49-F238E27FC236}">
                <a16:creationId xmlns:a16="http://schemas.microsoft.com/office/drawing/2014/main" id="{08775FD1-3AF3-4031-9610-BF6BFC627587}"/>
              </a:ext>
            </a:extLst>
          </p:cNvPr>
          <p:cNvSpPr>
            <a:spLocks noGrp="1"/>
          </p:cNvSpPr>
          <p:nvPr>
            <p:ph idx="1"/>
          </p:nvPr>
        </p:nvSpPr>
        <p:spPr>
          <a:xfrm>
            <a:off x="1214545" y="1931705"/>
            <a:ext cx="10318250" cy="3268133"/>
          </a:xfrm>
        </p:spPr>
        <p:txBody>
          <a:bodyPr vert="horz" lIns="0" tIns="45720" rIns="0" bIns="45720" rtlCol="0" anchor="t">
            <a:noAutofit/>
          </a:bodyPr>
          <a:lstStyle/>
          <a:p>
            <a:pPr marL="457200" indent="-457200">
              <a:spcBef>
                <a:spcPts val="0"/>
              </a:spcBef>
              <a:spcAft>
                <a:spcPts val="1200"/>
              </a:spcAft>
              <a:buClrTx/>
              <a:buFont typeface="Wingdings" panose="05000000000000000000" pitchFamily="2" charset="2"/>
              <a:buChar char="§"/>
              <a:defRPr/>
            </a:pPr>
            <a:r>
              <a:rPr lang="en-US" sz="1800" dirty="0">
                <a:solidFill>
                  <a:prstClr val="black">
                    <a:lumMod val="75000"/>
                    <a:lumOff val="25000"/>
                  </a:prstClr>
                </a:solidFill>
              </a:rPr>
              <a:t>Rebates/credit concept</a:t>
            </a:r>
          </a:p>
          <a:p>
            <a:pPr marL="457200" indent="-457200">
              <a:spcBef>
                <a:spcPts val="0"/>
              </a:spcBef>
              <a:spcAft>
                <a:spcPts val="1200"/>
              </a:spcAft>
              <a:buClrTx/>
              <a:buFont typeface="Wingdings" panose="05000000000000000000" pitchFamily="2" charset="2"/>
              <a:buChar char="§"/>
              <a:defRPr/>
            </a:pPr>
            <a:r>
              <a:rPr lang="en-US" sz="1800" dirty="0">
                <a:solidFill>
                  <a:prstClr val="black">
                    <a:lumMod val="75000"/>
                    <a:lumOff val="25000"/>
                  </a:prstClr>
                </a:solidFill>
              </a:rPr>
              <a:t>Flexibilities in TCOC calculation methodology (e.g., reset age and other demographic factors)</a:t>
            </a:r>
          </a:p>
          <a:p>
            <a:pPr marL="457200" indent="-457200">
              <a:spcBef>
                <a:spcPts val="0"/>
              </a:spcBef>
              <a:spcAft>
                <a:spcPts val="1200"/>
              </a:spcAft>
              <a:buClrTx/>
              <a:buFont typeface="Wingdings" panose="05000000000000000000" pitchFamily="2" charset="2"/>
              <a:buChar char="§"/>
              <a:defRPr/>
            </a:pPr>
            <a:r>
              <a:rPr lang="en-US" sz="1800" dirty="0">
                <a:solidFill>
                  <a:prstClr val="black">
                    <a:lumMod val="75000"/>
                    <a:lumOff val="25000"/>
                  </a:prstClr>
                </a:solidFill>
              </a:rPr>
              <a:t>Risk adjust due to demographic factors (e.g., age)</a:t>
            </a:r>
          </a:p>
          <a:p>
            <a:pPr marL="457200" indent="-457200">
              <a:spcBef>
                <a:spcPts val="0"/>
              </a:spcBef>
              <a:spcAft>
                <a:spcPts val="1200"/>
              </a:spcAft>
              <a:buClrTx/>
              <a:buFont typeface="Wingdings" panose="05000000000000000000" pitchFamily="2" charset="2"/>
              <a:buChar char="§"/>
              <a:defRPr/>
            </a:pPr>
            <a:r>
              <a:rPr lang="en-US" sz="1800" dirty="0">
                <a:solidFill>
                  <a:prstClr val="black">
                    <a:lumMod val="75000"/>
                    <a:lumOff val="25000"/>
                  </a:prstClr>
                </a:solidFill>
              </a:rPr>
              <a:t>No change in treatment of CAHs (i.e., TCOC targets only account for claims payment and not cost-based reconciliation)</a:t>
            </a:r>
          </a:p>
          <a:p>
            <a:pPr marL="457200" indent="-457200">
              <a:spcBef>
                <a:spcPts val="0"/>
              </a:spcBef>
              <a:spcAft>
                <a:spcPts val="1200"/>
              </a:spcAft>
              <a:buClrTx/>
              <a:buFont typeface="Wingdings" panose="05000000000000000000" pitchFamily="2" charset="2"/>
              <a:buChar char="§"/>
              <a:defRPr/>
            </a:pPr>
            <a:r>
              <a:rPr lang="en-US" sz="1800" dirty="0">
                <a:solidFill>
                  <a:prstClr val="black">
                    <a:lumMod val="75000"/>
                    <a:lumOff val="25000"/>
                  </a:prstClr>
                </a:solidFill>
              </a:rPr>
              <a:t>TCOC targets based on care provided to Vermonters in Vermont</a:t>
            </a:r>
          </a:p>
          <a:p>
            <a:pPr marL="457200" indent="-457200">
              <a:spcBef>
                <a:spcPts val="0"/>
              </a:spcBef>
              <a:spcAft>
                <a:spcPts val="1200"/>
              </a:spcAft>
              <a:buClrTx/>
              <a:buFont typeface="Wingdings" panose="05000000000000000000" pitchFamily="2" charset="2"/>
              <a:buChar char="§"/>
              <a:defRPr/>
            </a:pPr>
            <a:r>
              <a:rPr lang="en-US" sz="1800" dirty="0">
                <a:solidFill>
                  <a:prstClr val="black">
                    <a:lumMod val="75000"/>
                    <a:lumOff val="25000"/>
                  </a:prstClr>
                </a:solidFill>
              </a:rPr>
              <a:t>No change in exclusion of Part-D covered drugs (retail pharmacy) from TCOC calculations</a:t>
            </a:r>
          </a:p>
          <a:p>
            <a:pPr marL="457200" indent="-457200">
              <a:spcBef>
                <a:spcPts val="0"/>
              </a:spcBef>
              <a:spcAft>
                <a:spcPts val="1200"/>
              </a:spcAft>
              <a:buClrTx/>
              <a:buFont typeface="Wingdings" panose="05000000000000000000" pitchFamily="2" charset="2"/>
              <a:buChar char="§"/>
              <a:defRPr/>
            </a:pPr>
            <a:r>
              <a:rPr lang="en-US" sz="1800" dirty="0">
                <a:solidFill>
                  <a:prstClr val="black">
                    <a:lumMod val="75000"/>
                    <a:lumOff val="25000"/>
                  </a:prstClr>
                </a:solidFill>
              </a:rPr>
              <a:t>Consider excluding Part B drugs from TCOC calculations</a:t>
            </a:r>
          </a:p>
        </p:txBody>
      </p:sp>
    </p:spTree>
    <p:extLst>
      <p:ext uri="{BB962C8B-B14F-4D97-AF65-F5344CB8AC3E}">
        <p14:creationId xmlns:p14="http://schemas.microsoft.com/office/powerpoint/2010/main" val="2770022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ctrTitle"/>
          </p:nvPr>
        </p:nvSpPr>
        <p:spPr>
          <a:xfrm>
            <a:off x="1097279" y="758952"/>
            <a:ext cx="10658115" cy="3597291"/>
          </a:xfrm>
        </p:spPr>
        <p:txBody>
          <a:bodyPr>
            <a:normAutofit/>
          </a:bodyPr>
          <a:lstStyle/>
          <a:p>
            <a:r>
              <a:rPr lang="en-US" sz="4400" dirty="0">
                <a:solidFill>
                  <a:schemeClr val="tx1">
                    <a:lumMod val="75000"/>
                    <a:lumOff val="25000"/>
                  </a:schemeClr>
                </a:solidFill>
              </a:rPr>
              <a:t>1. </a:t>
            </a:r>
            <a:r>
              <a:rPr lang="en-US" sz="4400" dirty="0"/>
              <a:t>Overview of Progress with CMMI</a:t>
            </a:r>
            <a:endParaRPr lang="en-US" sz="4400" dirty="0">
              <a:solidFill>
                <a:schemeClr val="tx1">
                  <a:lumMod val="75000"/>
                  <a:lumOff val="25000"/>
                </a:schemeClr>
              </a:solidFill>
            </a:endParaRPr>
          </a:p>
        </p:txBody>
      </p:sp>
      <p:sp>
        <p:nvSpPr>
          <p:cNvPr id="4" name="Slide Number Placeholder 3">
            <a:extLst>
              <a:ext uri="{FF2B5EF4-FFF2-40B4-BE49-F238E27FC236}">
                <a16:creationId xmlns:a16="http://schemas.microsoft.com/office/drawing/2014/main" id="{418E40D6-BD58-4843-BB8F-378785DD79D4}"/>
              </a:ext>
            </a:extLst>
          </p:cNvPr>
          <p:cNvSpPr>
            <a:spLocks noGrp="1"/>
          </p:cNvSpPr>
          <p:nvPr>
            <p:ph type="sldNum" sz="quarter" idx="12"/>
          </p:nvPr>
        </p:nvSpPr>
        <p:spPr>
          <a:xfrm>
            <a:off x="10960893" y="6429375"/>
            <a:ext cx="392907" cy="330199"/>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50A04D7-452B-4628-BC5C-774F3290A092}" type="slidenum">
              <a:rPr kumimoji="0" lang="en-US" sz="1050" b="0" i="0" u="none" strike="noStrike" kern="1200" cap="none" spc="0" normalizeH="0" baseline="0" noProof="0">
                <a:ln>
                  <a:noFill/>
                </a:ln>
                <a:solidFill>
                  <a:prstClr val="white"/>
                </a:solidFill>
                <a:effectLst/>
                <a:uLnTx/>
                <a:uFillTx/>
                <a:latin typeface="Montserrat"/>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prstClr val="white"/>
              </a:solidFill>
              <a:effectLst/>
              <a:uLnTx/>
              <a:uFillTx/>
              <a:latin typeface="Montserrat"/>
              <a:ea typeface="+mn-ea"/>
              <a:cs typeface="+mn-cs"/>
            </a:endParaRPr>
          </a:p>
        </p:txBody>
      </p:sp>
    </p:spTree>
    <p:extLst>
      <p:ext uri="{BB962C8B-B14F-4D97-AF65-F5344CB8AC3E}">
        <p14:creationId xmlns:p14="http://schemas.microsoft.com/office/powerpoint/2010/main" val="1396160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2AAF014-9EFF-4D90-8BCD-80188F26DCA2}"/>
              </a:ext>
            </a:extLst>
          </p:cNvPr>
          <p:cNvSpPr/>
          <p:nvPr/>
        </p:nvSpPr>
        <p:spPr>
          <a:xfrm>
            <a:off x="0" y="6101395"/>
            <a:ext cx="12192000" cy="7639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1DCB50-674B-4BC6-8991-D00C0C513395}"/>
              </a:ext>
            </a:extLst>
          </p:cNvPr>
          <p:cNvSpPr>
            <a:spLocks noGrp="1"/>
          </p:cNvSpPr>
          <p:nvPr>
            <p:ph type="title"/>
          </p:nvPr>
        </p:nvSpPr>
        <p:spPr>
          <a:xfrm>
            <a:off x="1214545" y="286603"/>
            <a:ext cx="9930533" cy="1450757"/>
          </a:xfrm>
        </p:spPr>
        <p:txBody>
          <a:bodyPr>
            <a:normAutofit/>
          </a:bodyPr>
          <a:lstStyle/>
          <a:p>
            <a:r>
              <a:rPr lang="en-US" sz="4000" dirty="0"/>
              <a:t>Overview of Topics Covered</a:t>
            </a:r>
          </a:p>
        </p:txBody>
      </p:sp>
      <p:sp>
        <p:nvSpPr>
          <p:cNvPr id="4" name="Slide Number Placeholder 3">
            <a:extLst>
              <a:ext uri="{FF2B5EF4-FFF2-40B4-BE49-F238E27FC236}">
                <a16:creationId xmlns:a16="http://schemas.microsoft.com/office/drawing/2014/main" id="{24AC6F02-139F-44A2-A429-DFB8320F8E2F}"/>
              </a:ext>
            </a:extLst>
          </p:cNvPr>
          <p:cNvSpPr>
            <a:spLocks noGrp="1"/>
          </p:cNvSpPr>
          <p:nvPr>
            <p:ph type="sldNum" sz="quarter" idx="12"/>
          </p:nvPr>
        </p:nvSpPr>
        <p:spPr/>
        <p:txBody>
          <a:bodyPr/>
          <a:lstStyle/>
          <a:p>
            <a:fld id="{2D4104C8-5BC6-4788-BB31-1022DBEA0CFF}" type="slidenum">
              <a:rPr lang="en-US" smtClean="0">
                <a:solidFill>
                  <a:schemeClr val="bg1">
                    <a:lumMod val="65000"/>
                  </a:schemeClr>
                </a:solidFill>
              </a:rPr>
              <a:t>4</a:t>
            </a:fld>
            <a:endParaRPr lang="en-US" dirty="0">
              <a:solidFill>
                <a:schemeClr val="bg1">
                  <a:lumMod val="65000"/>
                </a:schemeClr>
              </a:solidFill>
            </a:endParaRPr>
          </a:p>
        </p:txBody>
      </p:sp>
      <p:sp>
        <p:nvSpPr>
          <p:cNvPr id="5" name="Rectangle 4">
            <a:extLst>
              <a:ext uri="{FF2B5EF4-FFF2-40B4-BE49-F238E27FC236}">
                <a16:creationId xmlns:a16="http://schemas.microsoft.com/office/drawing/2014/main" id="{9203FC92-1B78-430C-83E3-A8C4835577C5}"/>
              </a:ext>
            </a:extLst>
          </p:cNvPr>
          <p:cNvSpPr/>
          <p:nvPr/>
        </p:nvSpPr>
        <p:spPr>
          <a:xfrm>
            <a:off x="1214545" y="1911674"/>
            <a:ext cx="9930533" cy="940578"/>
          </a:xfrm>
          <a:prstGeom prst="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fontAlgn="auto">
              <a:spcBef>
                <a:spcPts val="1200"/>
              </a:spcBef>
              <a:spcAft>
                <a:spcPts val="200"/>
              </a:spcAft>
              <a:buSzPct val="100000"/>
              <a:tabLst/>
              <a:defRPr/>
            </a:pPr>
            <a:r>
              <a:rPr lang="en-US" sz="1600" b="1" i="1" dirty="0">
                <a:solidFill>
                  <a:schemeClr val="tx1">
                    <a:lumMod val="75000"/>
                    <a:lumOff val="25000"/>
                  </a:schemeClr>
                </a:solidFill>
              </a:rPr>
              <a:t>Since late August, AHS and GMCB have gathered stakeholder feedback on a variety of topics through the Health Care Reform workgroup, Global Budgets subgroup, and Total Cost of Care subgroup to inform feedback to CMMI on the AHEAD model.</a:t>
            </a:r>
          </a:p>
        </p:txBody>
      </p:sp>
      <p:sp>
        <p:nvSpPr>
          <p:cNvPr id="8" name="Content Placeholder 2">
            <a:extLst>
              <a:ext uri="{FF2B5EF4-FFF2-40B4-BE49-F238E27FC236}">
                <a16:creationId xmlns:a16="http://schemas.microsoft.com/office/drawing/2014/main" id="{1B03DAE6-2AAE-4C76-80DB-0CBF62841914}"/>
              </a:ext>
            </a:extLst>
          </p:cNvPr>
          <p:cNvSpPr>
            <a:spLocks noGrp="1"/>
          </p:cNvSpPr>
          <p:nvPr>
            <p:ph idx="1"/>
          </p:nvPr>
        </p:nvSpPr>
        <p:spPr>
          <a:xfrm>
            <a:off x="1214545" y="3019351"/>
            <a:ext cx="9893908" cy="3268133"/>
          </a:xfrm>
        </p:spPr>
        <p:txBody>
          <a:bodyPr vert="horz" lIns="0" tIns="45720" rIns="0" bIns="45720" rtlCol="0" anchor="t">
            <a:noAutofit/>
          </a:bodyPr>
          <a:lstStyle/>
          <a:p>
            <a:pPr marL="457200" indent="-457200">
              <a:spcBef>
                <a:spcPts val="0"/>
              </a:spcBef>
              <a:spcAft>
                <a:spcPts val="1200"/>
              </a:spcAft>
              <a:buClrTx/>
              <a:buFont typeface="Wingdings" panose="05000000000000000000" pitchFamily="2" charset="2"/>
              <a:buChar char="§"/>
              <a:defRPr/>
            </a:pPr>
            <a:r>
              <a:rPr lang="en-US" sz="1400" dirty="0"/>
              <a:t>The following topics have been covered with provider stakeholders to date:</a:t>
            </a:r>
          </a:p>
          <a:p>
            <a:pPr marL="914400" marR="0" lvl="1" indent="-457200" fontAlgn="auto">
              <a:spcBef>
                <a:spcPts val="0"/>
              </a:spcBef>
              <a:spcAft>
                <a:spcPts val="1200"/>
              </a:spcAft>
              <a:buClrTx/>
              <a:buSzPct val="100000"/>
              <a:buFont typeface="Montserrat" panose="00000500000000000000" pitchFamily="2" charset="0"/>
              <a:buChar char="–"/>
              <a:tabLst/>
              <a:defRPr/>
            </a:pPr>
            <a:r>
              <a:rPr lang="en-US" sz="1400" dirty="0"/>
              <a:t>Global budgets</a:t>
            </a:r>
          </a:p>
          <a:p>
            <a:pPr marL="914400" marR="0" lvl="1" indent="-457200" fontAlgn="auto">
              <a:spcBef>
                <a:spcPts val="0"/>
              </a:spcBef>
              <a:spcAft>
                <a:spcPts val="1200"/>
              </a:spcAft>
              <a:buClrTx/>
              <a:buSzPct val="100000"/>
              <a:buFont typeface="Montserrat" panose="00000500000000000000" pitchFamily="2" charset="0"/>
              <a:buChar char="–"/>
              <a:tabLst/>
              <a:defRPr/>
            </a:pPr>
            <a:r>
              <a:rPr lang="en-US" sz="1400" dirty="0"/>
              <a:t>Total cost of care</a:t>
            </a:r>
          </a:p>
          <a:p>
            <a:pPr marL="914400" marR="0" lvl="1" indent="-457200" fontAlgn="auto">
              <a:spcBef>
                <a:spcPts val="0"/>
              </a:spcBef>
              <a:spcAft>
                <a:spcPts val="1200"/>
              </a:spcAft>
              <a:buClrTx/>
              <a:buSzPct val="100000"/>
              <a:buFont typeface="Montserrat" panose="00000500000000000000" pitchFamily="2" charset="0"/>
              <a:buChar char="–"/>
              <a:tabLst/>
              <a:defRPr/>
            </a:pPr>
            <a:r>
              <a:rPr lang="en-US" sz="1400" dirty="0"/>
              <a:t>Health equity</a:t>
            </a:r>
          </a:p>
          <a:p>
            <a:pPr marL="914400" marR="0" lvl="1" indent="-457200" fontAlgn="auto">
              <a:spcBef>
                <a:spcPts val="0"/>
              </a:spcBef>
              <a:spcAft>
                <a:spcPts val="1200"/>
              </a:spcAft>
              <a:buClrTx/>
              <a:buSzPct val="100000"/>
              <a:buFont typeface="Montserrat" panose="00000500000000000000" pitchFamily="2" charset="0"/>
              <a:buChar char="–"/>
              <a:tabLst/>
              <a:defRPr/>
            </a:pPr>
            <a:r>
              <a:rPr lang="en-US" sz="1400" dirty="0"/>
              <a:t>Social determinants of health</a:t>
            </a:r>
          </a:p>
          <a:p>
            <a:pPr marL="914400" marR="0" lvl="1" indent="-457200" fontAlgn="auto">
              <a:spcBef>
                <a:spcPts val="0"/>
              </a:spcBef>
              <a:spcAft>
                <a:spcPts val="1200"/>
              </a:spcAft>
              <a:buClrTx/>
              <a:buSzPct val="100000"/>
              <a:buFont typeface="Montserrat" panose="00000500000000000000" pitchFamily="2" charset="0"/>
              <a:buChar char="–"/>
              <a:tabLst/>
              <a:defRPr/>
            </a:pPr>
            <a:r>
              <a:rPr lang="en-US" sz="1400" dirty="0"/>
              <a:t>Primary care</a:t>
            </a:r>
          </a:p>
          <a:p>
            <a:pPr marL="914400" marR="0" lvl="1" indent="-457200" fontAlgn="auto">
              <a:spcBef>
                <a:spcPts val="0"/>
              </a:spcBef>
              <a:spcAft>
                <a:spcPts val="1200"/>
              </a:spcAft>
              <a:buClrTx/>
              <a:buSzPct val="100000"/>
              <a:buFont typeface="Montserrat" panose="00000500000000000000" pitchFamily="2" charset="0"/>
              <a:buChar char="–"/>
              <a:tabLst/>
              <a:defRPr/>
            </a:pPr>
            <a:r>
              <a:rPr lang="en-US" sz="1400" dirty="0"/>
              <a:t>Regulatory flexibilities</a:t>
            </a:r>
          </a:p>
          <a:p>
            <a:pPr marL="457200" lvl="1" indent="-457200">
              <a:spcBef>
                <a:spcPts val="0"/>
              </a:spcBef>
              <a:spcAft>
                <a:spcPts val="1200"/>
              </a:spcAft>
              <a:buClrTx/>
              <a:buSzPct val="100000"/>
              <a:buFont typeface="Wingdings" panose="05000000000000000000" pitchFamily="2" charset="2"/>
              <a:buChar char="§"/>
              <a:defRPr/>
            </a:pPr>
            <a:r>
              <a:rPr lang="en-US" sz="1400" dirty="0"/>
              <a:t>The purpose of these meetings was to develop a list of concrete “asks” on these topics to share with CMMI to influence the design of the new state model. </a:t>
            </a:r>
          </a:p>
          <a:p>
            <a:pPr marL="457200" lvl="1" indent="-457200">
              <a:spcBef>
                <a:spcPts val="0"/>
              </a:spcBef>
              <a:spcAft>
                <a:spcPts val="1200"/>
              </a:spcAft>
              <a:buClrTx/>
              <a:buSzPct val="100000"/>
              <a:buFont typeface="Wingdings" panose="05000000000000000000" pitchFamily="2" charset="2"/>
              <a:buChar char="§"/>
              <a:defRPr/>
            </a:pPr>
            <a:r>
              <a:rPr lang="en-US" sz="1400" b="1" i="1" dirty="0"/>
              <a:t>As a reminder, discussions with CMMI are ongoing and will continue to evolve.</a:t>
            </a:r>
          </a:p>
        </p:txBody>
      </p:sp>
    </p:spTree>
    <p:extLst>
      <p:ext uri="{BB962C8B-B14F-4D97-AF65-F5344CB8AC3E}">
        <p14:creationId xmlns:p14="http://schemas.microsoft.com/office/powerpoint/2010/main" val="1044002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034541B-2636-49D9-BC85-5D44E1F8E282}"/>
              </a:ext>
            </a:extLst>
          </p:cNvPr>
          <p:cNvSpPr/>
          <p:nvPr/>
        </p:nvSpPr>
        <p:spPr>
          <a:xfrm>
            <a:off x="0" y="6101395"/>
            <a:ext cx="12192000" cy="7639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EA4F01-6B28-4E5D-9F18-387A07C7DF1A}"/>
              </a:ext>
            </a:extLst>
          </p:cNvPr>
          <p:cNvSpPr>
            <a:spLocks noGrp="1"/>
          </p:cNvSpPr>
          <p:nvPr>
            <p:ph type="title"/>
          </p:nvPr>
        </p:nvSpPr>
        <p:spPr/>
        <p:txBody>
          <a:bodyPr/>
          <a:lstStyle/>
          <a:p>
            <a:r>
              <a:rPr lang="en-US" sz="4000" dirty="0"/>
              <a:t>Progress on CMMI Discussions</a:t>
            </a:r>
          </a:p>
        </p:txBody>
      </p:sp>
      <p:sp>
        <p:nvSpPr>
          <p:cNvPr id="4" name="Slide Number Placeholder 3">
            <a:extLst>
              <a:ext uri="{FF2B5EF4-FFF2-40B4-BE49-F238E27FC236}">
                <a16:creationId xmlns:a16="http://schemas.microsoft.com/office/drawing/2014/main" id="{3B04C224-95D4-4BF2-A997-82842855A948}"/>
              </a:ext>
            </a:extLst>
          </p:cNvPr>
          <p:cNvSpPr>
            <a:spLocks noGrp="1"/>
          </p:cNvSpPr>
          <p:nvPr>
            <p:ph type="sldNum" sz="quarter" idx="12"/>
          </p:nvPr>
        </p:nvSpPr>
        <p:spPr/>
        <p:txBody>
          <a:bodyPr/>
          <a:lstStyle/>
          <a:p>
            <a:fld id="{2D4104C8-5BC6-4788-BB31-1022DBEA0CFF}" type="slidenum">
              <a:rPr lang="en-US" smtClean="0">
                <a:solidFill>
                  <a:schemeClr val="bg1">
                    <a:lumMod val="65000"/>
                  </a:schemeClr>
                </a:solidFill>
              </a:rPr>
              <a:t>5</a:t>
            </a:fld>
            <a:endParaRPr lang="en-US" dirty="0">
              <a:solidFill>
                <a:schemeClr val="bg1">
                  <a:lumMod val="65000"/>
                </a:schemeClr>
              </a:solidFill>
            </a:endParaRPr>
          </a:p>
        </p:txBody>
      </p:sp>
      <p:graphicFrame>
        <p:nvGraphicFramePr>
          <p:cNvPr id="5" name="Table 6">
            <a:extLst>
              <a:ext uri="{FF2B5EF4-FFF2-40B4-BE49-F238E27FC236}">
                <a16:creationId xmlns:a16="http://schemas.microsoft.com/office/drawing/2014/main" id="{9AF06F6B-8ACD-42F9-9BF1-3DAB9D2C4FAC}"/>
              </a:ext>
            </a:extLst>
          </p:cNvPr>
          <p:cNvGraphicFramePr>
            <a:graphicFrameLocks noGrp="1"/>
          </p:cNvGraphicFramePr>
          <p:nvPr>
            <p:extLst>
              <p:ext uri="{D42A27DB-BD31-4B8C-83A1-F6EECF244321}">
                <p14:modId xmlns:p14="http://schemas.microsoft.com/office/powerpoint/2010/main" val="2448142910"/>
              </p:ext>
            </p:extLst>
          </p:nvPr>
        </p:nvGraphicFramePr>
        <p:xfrm>
          <a:off x="256235" y="1822153"/>
          <a:ext cx="11720877" cy="4632960"/>
        </p:xfrm>
        <a:graphic>
          <a:graphicData uri="http://schemas.openxmlformats.org/drawingml/2006/table">
            <a:tbl>
              <a:tblPr firstRow="1" bandRow="1">
                <a:tableStyleId>{5C22544A-7EE6-4342-B048-85BDC9FD1C3A}</a:tableStyleId>
              </a:tblPr>
              <a:tblGrid>
                <a:gridCol w="2576877">
                  <a:extLst>
                    <a:ext uri="{9D8B030D-6E8A-4147-A177-3AD203B41FA5}">
                      <a16:colId xmlns:a16="http://schemas.microsoft.com/office/drawing/2014/main" val="2782727029"/>
                    </a:ext>
                  </a:extLst>
                </a:gridCol>
                <a:gridCol w="1737360">
                  <a:extLst>
                    <a:ext uri="{9D8B030D-6E8A-4147-A177-3AD203B41FA5}">
                      <a16:colId xmlns:a16="http://schemas.microsoft.com/office/drawing/2014/main" val="2104278007"/>
                    </a:ext>
                  </a:extLst>
                </a:gridCol>
                <a:gridCol w="1737360">
                  <a:extLst>
                    <a:ext uri="{9D8B030D-6E8A-4147-A177-3AD203B41FA5}">
                      <a16:colId xmlns:a16="http://schemas.microsoft.com/office/drawing/2014/main" val="2639388907"/>
                    </a:ext>
                  </a:extLst>
                </a:gridCol>
                <a:gridCol w="5669280">
                  <a:extLst>
                    <a:ext uri="{9D8B030D-6E8A-4147-A177-3AD203B41FA5}">
                      <a16:colId xmlns:a16="http://schemas.microsoft.com/office/drawing/2014/main" val="3178438574"/>
                    </a:ext>
                  </a:extLst>
                </a:gridCol>
              </a:tblGrid>
              <a:tr h="379476">
                <a:tc>
                  <a:txBody>
                    <a:bodyPr/>
                    <a:lstStyle/>
                    <a:p>
                      <a:r>
                        <a:rPr lang="en-US" sz="1400" dirty="0"/>
                        <a:t>CMMI Priorities</a:t>
                      </a:r>
                    </a:p>
                  </a:txBody>
                  <a:tcPr anchor="ctr">
                    <a:solidFill>
                      <a:srgbClr val="59A87C"/>
                    </a:solidFill>
                  </a:tcPr>
                </a:tc>
                <a:tc>
                  <a:txBody>
                    <a:bodyPr/>
                    <a:lstStyle/>
                    <a:p>
                      <a:r>
                        <a:rPr lang="en-US" sz="1400" dirty="0"/>
                        <a:t>Discussed with Stakeholders?</a:t>
                      </a:r>
                    </a:p>
                  </a:txBody>
                  <a:tcPr anchor="ctr">
                    <a:solidFill>
                      <a:srgbClr val="59A87C"/>
                    </a:solidFill>
                  </a:tcPr>
                </a:tc>
                <a:tc>
                  <a:txBody>
                    <a:bodyPr/>
                    <a:lstStyle/>
                    <a:p>
                      <a:r>
                        <a:rPr lang="en-US" sz="1400" dirty="0"/>
                        <a:t>Discussed with CMMI?</a:t>
                      </a:r>
                    </a:p>
                  </a:txBody>
                  <a:tcPr anchor="ctr">
                    <a:solidFill>
                      <a:srgbClr val="59A87C"/>
                    </a:solidFill>
                  </a:tcPr>
                </a:tc>
                <a:tc>
                  <a:txBody>
                    <a:bodyPr/>
                    <a:lstStyle/>
                    <a:p>
                      <a:r>
                        <a:rPr lang="en-US" sz="1400" dirty="0"/>
                        <a:t>High-level Feedback from CMMI</a:t>
                      </a:r>
                    </a:p>
                  </a:txBody>
                  <a:tcPr anchor="ctr">
                    <a:solidFill>
                      <a:srgbClr val="59A87C"/>
                    </a:solidFill>
                  </a:tcPr>
                </a:tc>
                <a:extLst>
                  <a:ext uri="{0D108BD9-81ED-4DB2-BD59-A6C34878D82A}">
                    <a16:rowId xmlns:a16="http://schemas.microsoft.com/office/drawing/2014/main" val="381626624"/>
                  </a:ext>
                </a:extLst>
              </a:tr>
              <a:tr h="5387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Include global budgets for hospitals</a:t>
                      </a:r>
                    </a:p>
                  </a:txBody>
                  <a:tcPr anchor="ctr">
                    <a:solidFill>
                      <a:srgbClr val="E1EFE7"/>
                    </a:solidFill>
                  </a:tcPr>
                </a:tc>
                <a:tc>
                  <a:txBody>
                    <a:bodyPr/>
                    <a:lstStyle/>
                    <a:p>
                      <a:pPr marL="0" indent="0" algn="ctr">
                        <a:buClr>
                          <a:schemeClr val="accent1"/>
                        </a:buClr>
                        <a:buFont typeface="Wingdings" panose="05000000000000000000" pitchFamily="2" charset="2"/>
                        <a:buNone/>
                      </a:pPr>
                      <a:r>
                        <a:rPr lang="en-US" sz="2400" dirty="0">
                          <a:solidFill>
                            <a:schemeClr val="accent1"/>
                          </a:solidFill>
                          <a:sym typeface="Wingdings" panose="05000000000000000000" pitchFamily="2" charset="2"/>
                        </a:rPr>
                        <a:t></a:t>
                      </a:r>
                      <a:endParaRPr lang="en-US" sz="2400" dirty="0">
                        <a:solidFill>
                          <a:schemeClr val="accent1"/>
                        </a:solidFill>
                      </a:endParaRPr>
                    </a:p>
                  </a:txBody>
                  <a:tcPr anchor="ctr">
                    <a:solidFill>
                      <a:srgbClr val="E1EFE7"/>
                    </a:solidFill>
                  </a:tcPr>
                </a:tc>
                <a:tc>
                  <a:txBody>
                    <a:bodyPr/>
                    <a:lstStyle/>
                    <a:p>
                      <a:pPr marL="0" indent="0" algn="ctr">
                        <a:buFont typeface="Arial" panose="020B0604020202020204" pitchFamily="34" charset="0"/>
                        <a:buNone/>
                      </a:pPr>
                      <a:r>
                        <a:rPr lang="en-US" sz="2400" dirty="0">
                          <a:solidFill>
                            <a:schemeClr val="accent1"/>
                          </a:solidFill>
                          <a:sym typeface="Wingdings" panose="05000000000000000000" pitchFamily="2" charset="2"/>
                        </a:rPr>
                        <a:t></a:t>
                      </a:r>
                      <a:endParaRPr lang="en-US" sz="2400" dirty="0"/>
                    </a:p>
                  </a:txBody>
                  <a:tcPr anchor="ctr">
                    <a:solidFill>
                      <a:srgbClr val="E1EFE7"/>
                    </a:solidFill>
                  </a:tcPr>
                </a:tc>
                <a:tc>
                  <a:txBody>
                    <a:bodyPr/>
                    <a:lstStyle/>
                    <a:p>
                      <a:pPr marL="285750" indent="-285750">
                        <a:buFont typeface="Arial" panose="020B0604020202020204" pitchFamily="34" charset="0"/>
                        <a:buChar char="•"/>
                      </a:pPr>
                      <a:r>
                        <a:rPr lang="en-US" sz="1200" dirty="0"/>
                        <a:t>Indicated interest in Vermont’s suggestions but flagged several operational considerations</a:t>
                      </a:r>
                    </a:p>
                    <a:p>
                      <a:pPr marL="285750" indent="-285750">
                        <a:buFont typeface="Arial" panose="020B0604020202020204" pitchFamily="34" charset="0"/>
                        <a:buChar char="•"/>
                      </a:pPr>
                      <a:r>
                        <a:rPr lang="en-US" sz="1200" dirty="0"/>
                        <a:t>To be discussed further</a:t>
                      </a:r>
                      <a:endParaRPr lang="en-US" sz="1200" i="1" dirty="0"/>
                    </a:p>
                  </a:txBody>
                  <a:tcPr anchor="ctr">
                    <a:solidFill>
                      <a:srgbClr val="E1EFE7"/>
                    </a:solidFill>
                  </a:tcPr>
                </a:tc>
                <a:extLst>
                  <a:ext uri="{0D108BD9-81ED-4DB2-BD59-A6C34878D82A}">
                    <a16:rowId xmlns:a16="http://schemas.microsoft.com/office/drawing/2014/main" val="28279911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Include TCOC target/approach</a:t>
                      </a:r>
                    </a:p>
                  </a:txBody>
                  <a:tcPr anchor="ctr">
                    <a:solidFill>
                      <a:schemeClr val="bg1">
                        <a:lumMod val="95000"/>
                      </a:schemeClr>
                    </a:solidFill>
                  </a:tcPr>
                </a:tc>
                <a:tc>
                  <a:txBody>
                    <a:bodyPr/>
                    <a:lstStyle/>
                    <a:p>
                      <a:pPr marL="0" indent="0" algn="ctr">
                        <a:buClr>
                          <a:schemeClr val="accent1"/>
                        </a:buClr>
                        <a:buFont typeface="Wingdings" panose="05000000000000000000" pitchFamily="2" charset="2"/>
                        <a:buNone/>
                      </a:pPr>
                      <a:r>
                        <a:rPr lang="en-US" sz="2400" dirty="0">
                          <a:solidFill>
                            <a:schemeClr val="accent1"/>
                          </a:solidFill>
                          <a:sym typeface="Wingdings" panose="05000000000000000000" pitchFamily="2" charset="2"/>
                        </a:rPr>
                        <a:t></a:t>
                      </a:r>
                      <a:endParaRPr lang="en-US" sz="2400" dirty="0">
                        <a:solidFill>
                          <a:schemeClr val="accent1"/>
                        </a:solidFill>
                      </a:endParaRPr>
                    </a:p>
                  </a:txBody>
                  <a:tcPr anchor="ctr">
                    <a:solidFill>
                      <a:schemeClr val="bg1">
                        <a:lumMod val="95000"/>
                      </a:schemeClr>
                    </a:solidFill>
                  </a:tcPr>
                </a:tc>
                <a:tc>
                  <a:txBody>
                    <a:bodyPr/>
                    <a:lstStyle/>
                    <a:p>
                      <a:pPr marL="0" indent="0" algn="ctr">
                        <a:buFont typeface="Arial" panose="020B0604020202020204" pitchFamily="34" charset="0"/>
                        <a:buNone/>
                      </a:pPr>
                      <a:r>
                        <a:rPr lang="en-US" sz="2400" dirty="0">
                          <a:solidFill>
                            <a:schemeClr val="accent1"/>
                          </a:solidFill>
                          <a:sym typeface="Wingdings" panose="05000000000000000000" pitchFamily="2" charset="2"/>
                        </a:rPr>
                        <a:t></a:t>
                      </a:r>
                      <a:endParaRPr lang="en-US" sz="2400" dirty="0"/>
                    </a:p>
                  </a:txBody>
                  <a:tcPr anchor="ctr">
                    <a:solidFill>
                      <a:schemeClr val="bg1">
                        <a:lumMod val="95000"/>
                      </a:schemeClr>
                    </a:solidFill>
                  </a:tcPr>
                </a:tc>
                <a:tc>
                  <a:txBody>
                    <a:bodyPr/>
                    <a:lstStyle/>
                    <a:p>
                      <a:pPr marL="285750" indent="-285750" algn="l" defTabSz="914400" rtl="0" eaLnBrk="1" latinLnBrk="0" hangingPunct="1">
                        <a:buFont typeface="Arial" panose="020B0604020202020204" pitchFamily="34" charset="0"/>
                        <a:buChar char="•"/>
                      </a:pPr>
                      <a:r>
                        <a:rPr lang="en-US" sz="1200" kern="1200" dirty="0">
                          <a:solidFill>
                            <a:schemeClr val="dk1"/>
                          </a:solidFill>
                          <a:latin typeface="+mn-lt"/>
                          <a:ea typeface="+mn-ea"/>
                          <a:cs typeface="+mn-cs"/>
                        </a:rPr>
                        <a:t>Rejected Vermont’s rebate suggestion </a:t>
                      </a:r>
                    </a:p>
                    <a:p>
                      <a:pPr marL="285750" indent="-285750" algn="l" defTabSz="914400" rtl="0" eaLnBrk="1" latinLnBrk="0" hangingPunct="1">
                        <a:buFont typeface="Arial" panose="020B0604020202020204" pitchFamily="34" charset="0"/>
                        <a:buChar char="•"/>
                      </a:pPr>
                      <a:r>
                        <a:rPr lang="en-US" sz="1200" kern="1200" dirty="0">
                          <a:solidFill>
                            <a:schemeClr val="dk1"/>
                          </a:solidFill>
                          <a:latin typeface="+mn-lt"/>
                          <a:ea typeface="+mn-ea"/>
                          <a:cs typeface="+mn-cs"/>
                        </a:rPr>
                        <a:t>Continuing to think through TCOC calculation methodology and is interested in Vermont’s input</a:t>
                      </a:r>
                    </a:p>
                    <a:p>
                      <a:pPr marL="285750" indent="-285750" algn="l" defTabSz="914400" rtl="0" eaLnBrk="1" latinLnBrk="0" hangingPunct="1">
                        <a:buFont typeface="Arial" panose="020B0604020202020204" pitchFamily="34" charset="0"/>
                        <a:buChar char="•"/>
                      </a:pPr>
                      <a:r>
                        <a:rPr lang="en-US" sz="1200" kern="1200" dirty="0">
                          <a:solidFill>
                            <a:schemeClr val="dk1"/>
                          </a:solidFill>
                          <a:latin typeface="+mn-lt"/>
                          <a:ea typeface="+mn-ea"/>
                          <a:cs typeface="+mn-cs"/>
                        </a:rPr>
                        <a:t>Working with OACT on budget neutrality</a:t>
                      </a:r>
                    </a:p>
                  </a:txBody>
                  <a:tcPr anchor="ctr">
                    <a:solidFill>
                      <a:schemeClr val="bg1">
                        <a:lumMod val="95000"/>
                      </a:schemeClr>
                    </a:solidFill>
                  </a:tcPr>
                </a:tc>
                <a:extLst>
                  <a:ext uri="{0D108BD9-81ED-4DB2-BD59-A6C34878D82A}">
                    <a16:rowId xmlns:a16="http://schemas.microsoft.com/office/drawing/2014/main" val="199090323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Be All-Payer</a:t>
                      </a:r>
                    </a:p>
                  </a:txBody>
                  <a:tcPr anchor="ctr">
                    <a:solidFill>
                      <a:srgbClr val="E1EF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sym typeface="Wingdings" panose="05000000000000000000" pitchFamily="2" charset="2"/>
                        </a:rPr>
                        <a:t></a:t>
                      </a:r>
                      <a:endParaRPr lang="en-US" sz="2400" dirty="0">
                        <a:solidFill>
                          <a:schemeClr val="accent1"/>
                        </a:solidFill>
                      </a:endParaRPr>
                    </a:p>
                  </a:txBody>
                  <a:tcPr anchor="ctr">
                    <a:solidFill>
                      <a:srgbClr val="E1EF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sym typeface="Wingdings" panose="05000000000000000000" pitchFamily="2" charset="2"/>
                        </a:rPr>
                        <a:t></a:t>
                      </a:r>
                      <a:endParaRPr lang="en-US" sz="2400" dirty="0">
                        <a:solidFill>
                          <a:schemeClr val="accent1"/>
                        </a:solidFill>
                      </a:endParaRPr>
                    </a:p>
                  </a:txBody>
                  <a:tcPr anchor="ctr">
                    <a:solidFill>
                      <a:srgbClr val="E1EFE7"/>
                    </a:solidFill>
                  </a:tcPr>
                </a:tc>
                <a:tc>
                  <a:txBody>
                    <a:bodyPr/>
                    <a:lstStyle/>
                    <a:p>
                      <a:pPr marL="285750" indent="-285750" algn="l" defTabSz="914400" rtl="0" eaLnBrk="1" latinLnBrk="0" hangingPunct="1">
                        <a:buFont typeface="Arial" panose="020B0604020202020204" pitchFamily="34" charset="0"/>
                        <a:buChar char="•"/>
                      </a:pPr>
                      <a:r>
                        <a:rPr lang="en-US" sz="1200" kern="1200" dirty="0">
                          <a:solidFill>
                            <a:schemeClr val="dk1"/>
                          </a:solidFill>
                          <a:latin typeface="+mn-lt"/>
                          <a:ea typeface="+mn-ea"/>
                          <a:cs typeface="+mn-cs"/>
                        </a:rPr>
                        <a:t>Indicated interest in having all-payer participation</a:t>
                      </a:r>
                    </a:p>
                    <a:p>
                      <a:pPr marL="285750" indent="-285750" algn="l" defTabSz="914400" rtl="0" eaLnBrk="1" latinLnBrk="0" hangingPunct="1">
                        <a:buFont typeface="Arial" panose="020B0604020202020204" pitchFamily="34" charset="0"/>
                        <a:buChar char="•"/>
                      </a:pPr>
                      <a:r>
                        <a:rPr lang="en-US" sz="1200" kern="1200" dirty="0">
                          <a:solidFill>
                            <a:schemeClr val="dk1"/>
                          </a:solidFill>
                          <a:latin typeface="+mn-lt"/>
                          <a:ea typeface="+mn-ea"/>
                          <a:cs typeface="+mn-cs"/>
                        </a:rPr>
                        <a:t>Noted their limited authority around commercial participation and are interested in how states will approach this</a:t>
                      </a:r>
                    </a:p>
                  </a:txBody>
                  <a:tcPr anchor="ctr">
                    <a:solidFill>
                      <a:srgbClr val="E1EFE7"/>
                    </a:solidFill>
                  </a:tcPr>
                </a:tc>
                <a:extLst>
                  <a:ext uri="{0D108BD9-81ED-4DB2-BD59-A6C34878D82A}">
                    <a16:rowId xmlns:a16="http://schemas.microsoft.com/office/drawing/2014/main" val="34310617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Minimum investment in primary care*</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sym typeface="Wingdings" panose="05000000000000000000" pitchFamily="2" charset="2"/>
                        </a:rPr>
                        <a:t></a:t>
                      </a:r>
                      <a:endParaRPr lang="en-US" sz="2400" dirty="0">
                        <a:solidFill>
                          <a:schemeClr val="accent1"/>
                        </a:solidFill>
                      </a:endParaRP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sym typeface="Wingdings" panose="05000000000000000000" pitchFamily="2" charset="2"/>
                        </a:rPr>
                        <a:t></a:t>
                      </a:r>
                      <a:endParaRPr lang="en-US" sz="2400" dirty="0">
                        <a:solidFill>
                          <a:schemeClr val="accent1"/>
                        </a:solidFill>
                      </a:endParaRPr>
                    </a:p>
                  </a:txBody>
                  <a:tcPr anchor="ctr">
                    <a:solidFill>
                      <a:schemeClr val="bg1">
                        <a:lumMod val="95000"/>
                      </a:schemeClr>
                    </a:solidFill>
                  </a:tcPr>
                </a:tc>
                <a:tc>
                  <a:txBody>
                    <a:bodyPr/>
                    <a:lstStyle/>
                    <a:p>
                      <a:pPr marL="285750" indent="-285750" algn="l" defTabSz="914400" rtl="0" eaLnBrk="1" latinLnBrk="0" hangingPunct="1">
                        <a:buFont typeface="Arial" panose="020B0604020202020204" pitchFamily="34" charset="0"/>
                        <a:buChar char="•"/>
                      </a:pPr>
                      <a:r>
                        <a:rPr lang="en-US" sz="1200" kern="1200" dirty="0">
                          <a:solidFill>
                            <a:schemeClr val="dk1"/>
                          </a:solidFill>
                          <a:latin typeface="+mn-lt"/>
                          <a:ea typeface="+mn-ea"/>
                          <a:cs typeface="+mn-cs"/>
                        </a:rPr>
                        <a:t>Continuing to design this component of the model but has indicated a cautious approach</a:t>
                      </a:r>
                    </a:p>
                  </a:txBody>
                  <a:tcPr anchor="ctr">
                    <a:solidFill>
                      <a:schemeClr val="bg1">
                        <a:lumMod val="95000"/>
                      </a:schemeClr>
                    </a:solidFill>
                  </a:tcPr>
                </a:tc>
                <a:extLst>
                  <a:ext uri="{0D108BD9-81ED-4DB2-BD59-A6C34878D82A}">
                    <a16:rowId xmlns:a16="http://schemas.microsoft.com/office/drawing/2014/main" val="38514851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Include safety net providers from the start</a:t>
                      </a:r>
                    </a:p>
                  </a:txBody>
                  <a:tcPr anchor="ctr">
                    <a:solidFill>
                      <a:srgbClr val="E1EF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FF0000"/>
                          </a:solidFill>
                          <a:sym typeface="Wingdings" panose="05000000000000000000" pitchFamily="2" charset="2"/>
                        </a:rPr>
                        <a:t></a:t>
                      </a:r>
                      <a:endParaRPr lang="en-US" sz="2400" dirty="0">
                        <a:solidFill>
                          <a:srgbClr val="FF0000"/>
                        </a:solidFill>
                      </a:endParaRPr>
                    </a:p>
                  </a:txBody>
                  <a:tcPr anchor="ctr">
                    <a:solidFill>
                      <a:srgbClr val="E1EF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FF0000"/>
                          </a:solidFill>
                          <a:sym typeface="Wingdings" panose="05000000000000000000" pitchFamily="2" charset="2"/>
                        </a:rPr>
                        <a:t></a:t>
                      </a:r>
                      <a:endParaRPr lang="en-US" sz="2400" dirty="0">
                        <a:solidFill>
                          <a:srgbClr val="FF0000"/>
                        </a:solidFill>
                      </a:endParaRPr>
                    </a:p>
                  </a:txBody>
                  <a:tcPr anchor="ctr">
                    <a:solidFill>
                      <a:srgbClr val="E1EFE7"/>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latin typeface="+mn-lt"/>
                          <a:ea typeface="+mn-ea"/>
                          <a:cs typeface="+mn-cs"/>
                        </a:rPr>
                        <a:t>CMMI has not shared any feedback on this topic</a:t>
                      </a:r>
                    </a:p>
                  </a:txBody>
                  <a:tcPr anchor="ctr">
                    <a:solidFill>
                      <a:srgbClr val="E1EFE7"/>
                    </a:solidFill>
                  </a:tcPr>
                </a:tc>
                <a:extLst>
                  <a:ext uri="{0D108BD9-81ED-4DB2-BD59-A6C34878D82A}">
                    <a16:rowId xmlns:a16="http://schemas.microsoft.com/office/drawing/2014/main" val="41914280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Address MH/SUD and SDOH</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sym typeface="Wingdings" panose="05000000000000000000" pitchFamily="2" charset="2"/>
                        </a:rPr>
                        <a:t></a:t>
                      </a:r>
                      <a:endParaRPr lang="en-US" sz="2400" dirty="0">
                        <a:solidFill>
                          <a:schemeClr val="accent1"/>
                        </a:solidFill>
                      </a:endParaRP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0000"/>
                          </a:solidFill>
                          <a:effectLst/>
                          <a:uLnTx/>
                          <a:uFillTx/>
                          <a:latin typeface="Montserrat"/>
                          <a:ea typeface="+mn-ea"/>
                          <a:cs typeface="+mn-cs"/>
                          <a:sym typeface="Wingdings" panose="05000000000000000000" pitchFamily="2" charset="2"/>
                        </a:rPr>
                        <a:t></a:t>
                      </a:r>
                      <a:endParaRPr kumimoji="0" lang="en-US" sz="2400" b="0" i="0" u="none" strike="noStrike" kern="1200" cap="none" spc="0" normalizeH="0" baseline="0" noProof="0" dirty="0">
                        <a:ln>
                          <a:noFill/>
                        </a:ln>
                        <a:solidFill>
                          <a:srgbClr val="FF0000"/>
                        </a:solidFill>
                        <a:effectLst/>
                        <a:uLnTx/>
                        <a:uFillTx/>
                        <a:latin typeface="Montserrat"/>
                        <a:ea typeface="+mn-ea"/>
                        <a:cs typeface="+mn-cs"/>
                      </a:endParaRPr>
                    </a:p>
                  </a:txBody>
                  <a:tcPr anchor="ctr">
                    <a:solidFill>
                      <a:schemeClr val="bg1">
                        <a:lumMod val="95000"/>
                      </a:schemeClr>
                    </a:solidFill>
                  </a:tcPr>
                </a:tc>
                <a:tc>
                  <a:txBody>
                    <a:bodyPr/>
                    <a:lstStyle/>
                    <a:p>
                      <a:pPr marL="285750" indent="-285750" algn="l" defTabSz="914400" rtl="0" eaLnBrk="1" latinLnBrk="0" hangingPunct="1">
                        <a:buFont typeface="Arial" panose="020B0604020202020204" pitchFamily="34" charset="0"/>
                        <a:buChar char="•"/>
                      </a:pPr>
                      <a:r>
                        <a:rPr lang="en-US" sz="1200" kern="1200" dirty="0">
                          <a:solidFill>
                            <a:schemeClr val="dk1"/>
                          </a:solidFill>
                          <a:latin typeface="+mn-lt"/>
                          <a:ea typeface="+mn-ea"/>
                          <a:cs typeface="+mn-cs"/>
                        </a:rPr>
                        <a:t>Indicated states will likely have flexibility to customize their approach based on states’ respective priorities</a:t>
                      </a:r>
                    </a:p>
                  </a:txBody>
                  <a:tcPr anchor="ctr">
                    <a:solidFill>
                      <a:schemeClr val="bg1">
                        <a:lumMod val="95000"/>
                      </a:schemeClr>
                    </a:solidFill>
                  </a:tcPr>
                </a:tc>
                <a:extLst>
                  <a:ext uri="{0D108BD9-81ED-4DB2-BD59-A6C34878D82A}">
                    <a16:rowId xmlns:a16="http://schemas.microsoft.com/office/drawing/2014/main" val="9000668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Address health equity</a:t>
                      </a:r>
                    </a:p>
                  </a:txBody>
                  <a:tcPr anchor="ctr">
                    <a:solidFill>
                      <a:srgbClr val="E1EF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sym typeface="Wingdings" panose="05000000000000000000" pitchFamily="2" charset="2"/>
                        </a:rPr>
                        <a:t></a:t>
                      </a:r>
                      <a:endParaRPr lang="en-US" sz="2400" dirty="0">
                        <a:solidFill>
                          <a:schemeClr val="accent1"/>
                        </a:solidFill>
                      </a:endParaRPr>
                    </a:p>
                  </a:txBody>
                  <a:tcPr anchor="ctr">
                    <a:solidFill>
                      <a:srgbClr val="E1EF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0000"/>
                          </a:solidFill>
                          <a:effectLst/>
                          <a:uLnTx/>
                          <a:uFillTx/>
                          <a:latin typeface="Montserrat"/>
                          <a:ea typeface="+mn-ea"/>
                          <a:cs typeface="+mn-cs"/>
                          <a:sym typeface="Wingdings" panose="05000000000000000000" pitchFamily="2" charset="2"/>
                        </a:rPr>
                        <a:t></a:t>
                      </a:r>
                      <a:endParaRPr kumimoji="0" lang="en-US" sz="2400" b="0" i="0" u="none" strike="noStrike" kern="1200" cap="none" spc="0" normalizeH="0" baseline="0" noProof="0" dirty="0">
                        <a:ln>
                          <a:noFill/>
                        </a:ln>
                        <a:solidFill>
                          <a:srgbClr val="FF0000"/>
                        </a:solidFill>
                        <a:effectLst/>
                        <a:uLnTx/>
                        <a:uFillTx/>
                        <a:latin typeface="Montserrat"/>
                        <a:ea typeface="+mn-ea"/>
                        <a:cs typeface="+mn-cs"/>
                      </a:endParaRPr>
                    </a:p>
                  </a:txBody>
                  <a:tcPr anchor="ctr">
                    <a:solidFill>
                      <a:srgbClr val="E1EFE7"/>
                    </a:solidFill>
                  </a:tcPr>
                </a:tc>
                <a:tc>
                  <a:txBody>
                    <a:bodyPr/>
                    <a:lstStyle/>
                    <a:p>
                      <a:pPr marL="285750" indent="-285750" algn="l" defTabSz="914400" rtl="0" eaLnBrk="1" latinLnBrk="0" hangingPunct="1">
                        <a:buFont typeface="Arial" panose="020B0604020202020204" pitchFamily="34" charset="0"/>
                        <a:buChar char="•"/>
                      </a:pPr>
                      <a:r>
                        <a:rPr lang="en-US" sz="1200" kern="1200" dirty="0">
                          <a:solidFill>
                            <a:schemeClr val="dk1"/>
                          </a:solidFill>
                          <a:latin typeface="+mn-lt"/>
                          <a:ea typeface="+mn-ea"/>
                          <a:cs typeface="+mn-cs"/>
                        </a:rPr>
                        <a:t>Health equity will underpin the model</a:t>
                      </a:r>
                    </a:p>
                    <a:p>
                      <a:pPr marL="285750" indent="-285750" algn="l" defTabSz="914400" rtl="0" eaLnBrk="1" latinLnBrk="0" hangingPunct="1">
                        <a:buFont typeface="Arial" panose="020B0604020202020204" pitchFamily="34" charset="0"/>
                        <a:buChar char="•"/>
                      </a:pPr>
                      <a:r>
                        <a:rPr lang="en-US" sz="1200" kern="1200" dirty="0">
                          <a:solidFill>
                            <a:schemeClr val="dk1"/>
                          </a:solidFill>
                          <a:latin typeface="+mn-lt"/>
                          <a:ea typeface="+mn-ea"/>
                          <a:cs typeface="+mn-cs"/>
                        </a:rPr>
                        <a:t>Indicated states will likely have flexibility to customize their approach based on states’ respective priorities</a:t>
                      </a:r>
                    </a:p>
                  </a:txBody>
                  <a:tcPr anchor="ctr">
                    <a:solidFill>
                      <a:srgbClr val="E1EFE7"/>
                    </a:solidFill>
                  </a:tcPr>
                </a:tc>
                <a:extLst>
                  <a:ext uri="{0D108BD9-81ED-4DB2-BD59-A6C34878D82A}">
                    <a16:rowId xmlns:a16="http://schemas.microsoft.com/office/drawing/2014/main" val="997495216"/>
                  </a:ext>
                </a:extLst>
              </a:tr>
            </a:tbl>
          </a:graphicData>
        </a:graphic>
      </p:graphicFrame>
      <p:sp>
        <p:nvSpPr>
          <p:cNvPr id="11" name="TextBox 10">
            <a:extLst>
              <a:ext uri="{FF2B5EF4-FFF2-40B4-BE49-F238E27FC236}">
                <a16:creationId xmlns:a16="http://schemas.microsoft.com/office/drawing/2014/main" id="{0ED80C3B-2D74-4F6F-8058-738C5766C594}"/>
              </a:ext>
            </a:extLst>
          </p:cNvPr>
          <p:cNvSpPr txBox="1"/>
          <p:nvPr/>
        </p:nvSpPr>
        <p:spPr>
          <a:xfrm>
            <a:off x="256235" y="6465121"/>
            <a:ext cx="9339828" cy="276999"/>
          </a:xfrm>
          <a:prstGeom prst="rect">
            <a:avLst/>
          </a:prstGeom>
          <a:noFill/>
        </p:spPr>
        <p:txBody>
          <a:bodyPr wrap="square" rtlCol="0">
            <a:spAutoFit/>
          </a:bodyPr>
          <a:lstStyle/>
          <a:p>
            <a:r>
              <a:rPr lang="en-US" sz="1200" dirty="0"/>
              <a:t>*Discussed during separate feedback session with members of GMCB’s </a:t>
            </a:r>
            <a:r>
              <a:rPr lang="en-US" sz="1200" dirty="0">
                <a:hlinkClick r:id="rId3"/>
              </a:rPr>
              <a:t>Primary Care Advisory Group</a:t>
            </a:r>
            <a:r>
              <a:rPr lang="en-US" sz="1200" dirty="0"/>
              <a:t> on November 16.</a:t>
            </a:r>
          </a:p>
        </p:txBody>
      </p:sp>
    </p:spTree>
    <p:extLst>
      <p:ext uri="{BB962C8B-B14F-4D97-AF65-F5344CB8AC3E}">
        <p14:creationId xmlns:p14="http://schemas.microsoft.com/office/powerpoint/2010/main" val="1852841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840BD19-F4D9-4FBF-8881-9F972645103B}"/>
              </a:ext>
            </a:extLst>
          </p:cNvPr>
          <p:cNvSpPr/>
          <p:nvPr/>
        </p:nvSpPr>
        <p:spPr>
          <a:xfrm>
            <a:off x="0" y="6101395"/>
            <a:ext cx="12192000" cy="7639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4CA003-41AC-48EA-9936-D430C24984B8}"/>
              </a:ext>
            </a:extLst>
          </p:cNvPr>
          <p:cNvSpPr>
            <a:spLocks noGrp="1"/>
          </p:cNvSpPr>
          <p:nvPr>
            <p:ph type="title"/>
          </p:nvPr>
        </p:nvSpPr>
        <p:spPr/>
        <p:txBody>
          <a:bodyPr>
            <a:normAutofit/>
          </a:bodyPr>
          <a:lstStyle/>
          <a:p>
            <a:r>
              <a:rPr lang="en-US" sz="4000" dirty="0"/>
              <a:t>Key Takeaways from CMMI Discussions to Date</a:t>
            </a:r>
          </a:p>
        </p:txBody>
      </p:sp>
      <p:sp>
        <p:nvSpPr>
          <p:cNvPr id="4" name="Slide Number Placeholder 3">
            <a:extLst>
              <a:ext uri="{FF2B5EF4-FFF2-40B4-BE49-F238E27FC236}">
                <a16:creationId xmlns:a16="http://schemas.microsoft.com/office/drawing/2014/main" id="{5CF03AFD-722C-492E-ADC0-AF6CB9006A06}"/>
              </a:ext>
            </a:extLst>
          </p:cNvPr>
          <p:cNvSpPr>
            <a:spLocks noGrp="1"/>
          </p:cNvSpPr>
          <p:nvPr>
            <p:ph type="sldNum" sz="quarter" idx="12"/>
          </p:nvPr>
        </p:nvSpPr>
        <p:spPr/>
        <p:txBody>
          <a:bodyPr/>
          <a:lstStyle/>
          <a:p>
            <a:fld id="{2D4104C8-5BC6-4788-BB31-1022DBEA0CFF}" type="slidenum">
              <a:rPr lang="en-US" smtClean="0">
                <a:solidFill>
                  <a:schemeClr val="bg1">
                    <a:lumMod val="65000"/>
                  </a:schemeClr>
                </a:solidFill>
              </a:rPr>
              <a:t>6</a:t>
            </a:fld>
            <a:endParaRPr lang="en-US" dirty="0">
              <a:solidFill>
                <a:schemeClr val="bg1">
                  <a:lumMod val="65000"/>
                </a:schemeClr>
              </a:solidFill>
            </a:endParaRPr>
          </a:p>
        </p:txBody>
      </p:sp>
      <p:sp>
        <p:nvSpPr>
          <p:cNvPr id="5" name="Content Placeholder 2">
            <a:extLst>
              <a:ext uri="{FF2B5EF4-FFF2-40B4-BE49-F238E27FC236}">
                <a16:creationId xmlns:a16="http://schemas.microsoft.com/office/drawing/2014/main" id="{E7886408-6693-45EC-AC07-00C161EA73DC}"/>
              </a:ext>
            </a:extLst>
          </p:cNvPr>
          <p:cNvSpPr txBox="1">
            <a:spLocks/>
          </p:cNvSpPr>
          <p:nvPr/>
        </p:nvSpPr>
        <p:spPr>
          <a:xfrm>
            <a:off x="303415" y="1852508"/>
            <a:ext cx="9101841" cy="3268133"/>
          </a:xfrm>
          <a:prstGeom prst="rect">
            <a:avLst/>
          </a:prstGeom>
        </p:spPr>
        <p:txBody>
          <a:bodyPr vert="horz" lIns="0" tIns="45720" rIns="0" bIns="45720" rtlCol="0" anchor="t">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indent="-457200">
              <a:spcBef>
                <a:spcPts val="0"/>
              </a:spcBef>
              <a:spcAft>
                <a:spcPts val="1200"/>
              </a:spcAft>
              <a:buClrTx/>
              <a:buFont typeface="Wingdings" panose="05000000000000000000" pitchFamily="2" charset="2"/>
              <a:buChar char="§"/>
              <a:defRPr/>
            </a:pPr>
            <a:r>
              <a:rPr lang="en-US" sz="1400" dirty="0"/>
              <a:t>CMMI is engaged and eager to learn from Vermont’s experiences and insights. Vermont continues to meet regularly with CMMI staff and leadership to share lessons learned.</a:t>
            </a:r>
          </a:p>
          <a:p>
            <a:pPr marL="457200" indent="-457200">
              <a:spcBef>
                <a:spcPts val="0"/>
              </a:spcBef>
              <a:spcAft>
                <a:spcPts val="1200"/>
              </a:spcAft>
              <a:buClrTx/>
              <a:buFont typeface="Wingdings" panose="05000000000000000000" pitchFamily="2" charset="2"/>
              <a:buChar char="§"/>
              <a:defRPr/>
            </a:pPr>
            <a:r>
              <a:rPr lang="en-US" sz="1400" dirty="0"/>
              <a:t>CMMI is sensitive to Vermont’s concerns around being a low spend state and declining financial margins attributed to COVID-19, inflation, and other factors.</a:t>
            </a:r>
          </a:p>
          <a:p>
            <a:pPr marL="457200" indent="-457200">
              <a:spcBef>
                <a:spcPts val="0"/>
              </a:spcBef>
              <a:spcAft>
                <a:spcPts val="1200"/>
              </a:spcAft>
              <a:buClrTx/>
              <a:buFont typeface="Wingdings" panose="05000000000000000000" pitchFamily="2" charset="2"/>
              <a:buChar char="§"/>
              <a:defRPr/>
            </a:pPr>
            <a:r>
              <a:rPr lang="en-US" sz="1400" dirty="0"/>
              <a:t>However, there are many issues that have not yet been resolved. Concerns include:</a:t>
            </a:r>
          </a:p>
          <a:p>
            <a:pPr marL="914400" lvl="1" indent="-457200">
              <a:spcBef>
                <a:spcPts val="0"/>
              </a:spcBef>
              <a:spcAft>
                <a:spcPts val="1200"/>
              </a:spcAft>
              <a:buClrTx/>
              <a:buSzPct val="100000"/>
              <a:buFont typeface="Montserrat" panose="00000500000000000000" pitchFamily="2" charset="0"/>
              <a:buChar char="–"/>
              <a:defRPr/>
            </a:pPr>
            <a:r>
              <a:rPr lang="en-US" sz="1400" b="1" dirty="0"/>
              <a:t>Budget neutrality. </a:t>
            </a:r>
            <a:r>
              <a:rPr lang="en-US" sz="1400" dirty="0"/>
              <a:t>CMMI has indicated the need for approval from the CMS Office of the Actuary, as well as budget neutrality requirements in their </a:t>
            </a:r>
            <a:r>
              <a:rPr lang="en-US" sz="1400" dirty="0">
                <a:hlinkClick r:id="rId3"/>
              </a:rPr>
              <a:t>statute</a:t>
            </a:r>
            <a:r>
              <a:rPr lang="en-US" sz="1400" dirty="0"/>
              <a:t>, as limiting factors.</a:t>
            </a:r>
          </a:p>
          <a:p>
            <a:pPr marL="914400" lvl="1" indent="-457200">
              <a:spcBef>
                <a:spcPts val="0"/>
              </a:spcBef>
              <a:spcAft>
                <a:spcPts val="1200"/>
              </a:spcAft>
              <a:buClrTx/>
              <a:buSzPct val="100000"/>
              <a:buFont typeface="Montserrat" panose="00000500000000000000" pitchFamily="2" charset="0"/>
              <a:buChar char="–"/>
              <a:defRPr/>
            </a:pPr>
            <a:r>
              <a:rPr lang="en-US" sz="1400" b="1" dirty="0"/>
              <a:t>Lack of credit for Vermont’s TCOC performance. </a:t>
            </a:r>
            <a:r>
              <a:rPr lang="en-US" sz="1400" dirty="0"/>
              <a:t>Vermont has consistently been “bending the cost curve.” However, CMMI has signaled an unwillingness to reward Vermont for its Medicare savings through direct dollar investments but is open to an approach similar to Maryland’s </a:t>
            </a:r>
            <a:r>
              <a:rPr lang="en-US" sz="1400" dirty="0">
                <a:hlinkClick r:id="rId4"/>
              </a:rPr>
              <a:t>outcomes-based credits</a:t>
            </a:r>
            <a:r>
              <a:rPr lang="en-US" sz="1400" dirty="0"/>
              <a:t>.</a:t>
            </a:r>
            <a:endParaRPr lang="en-US" sz="1400" b="1" dirty="0"/>
          </a:p>
          <a:p>
            <a:pPr marL="914400" lvl="1" indent="-457200">
              <a:spcBef>
                <a:spcPts val="0"/>
              </a:spcBef>
              <a:spcAft>
                <a:spcPts val="1200"/>
              </a:spcAft>
              <a:buClrTx/>
              <a:buSzPct val="100000"/>
              <a:buFont typeface="Montserrat" panose="00000500000000000000" pitchFamily="2" charset="0"/>
              <a:buChar char="–"/>
              <a:defRPr/>
            </a:pPr>
            <a:r>
              <a:rPr lang="en-US" sz="1400" b="1" dirty="0"/>
              <a:t>No meaningful new dollars for primary care. </a:t>
            </a:r>
            <a:r>
              <a:rPr lang="en-US" sz="1400" dirty="0"/>
              <a:t>CMMI is considering a quarterly Medicare care management fee, in addition to fee for service. Vermont currently has global payments for primary care practices through Blueprint and OneCare’s Comprehensive Payment Reform (CPR) Program. If the care management fee is not accompanied by Vermont’s existing payments, it could be a step backward for Vermont.</a:t>
            </a:r>
          </a:p>
          <a:p>
            <a:pPr marL="457200" lvl="1" indent="-457200">
              <a:spcBef>
                <a:spcPts val="0"/>
              </a:spcBef>
              <a:spcAft>
                <a:spcPts val="1200"/>
              </a:spcAft>
              <a:buClrTx/>
              <a:buSzPct val="100000"/>
              <a:buFont typeface="Wingdings" panose="05000000000000000000" pitchFamily="2" charset="2"/>
              <a:buChar char="§"/>
              <a:defRPr/>
            </a:pPr>
            <a:r>
              <a:rPr lang="en-US" sz="1400" dirty="0"/>
              <a:t>Additionally, CMMI has raised questions around if and how the AHEAD model can align with an ACO model. This new information raised by CMMI is a change from previous indications that the model would be “ACO agnostic.”</a:t>
            </a:r>
          </a:p>
        </p:txBody>
      </p:sp>
      <p:sp>
        <p:nvSpPr>
          <p:cNvPr id="8" name="Rectangle 7">
            <a:extLst>
              <a:ext uri="{FF2B5EF4-FFF2-40B4-BE49-F238E27FC236}">
                <a16:creationId xmlns:a16="http://schemas.microsoft.com/office/drawing/2014/main" id="{7BDE551C-3433-4BD2-8512-44E6B5C714F2}"/>
              </a:ext>
            </a:extLst>
          </p:cNvPr>
          <p:cNvSpPr/>
          <p:nvPr/>
        </p:nvSpPr>
        <p:spPr>
          <a:xfrm>
            <a:off x="9563914" y="2369619"/>
            <a:ext cx="2279451" cy="2874194"/>
          </a:xfrm>
          <a:prstGeom prst="rect">
            <a:avLst/>
          </a:prstGeom>
          <a:solidFill>
            <a:srgbClr val="E1EFE7"/>
          </a:solidFill>
          <a:ln w="38100">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a:p>
            <a:pPr algn="ctr"/>
            <a:r>
              <a:rPr lang="en-US" sz="1400" b="1" i="1" dirty="0">
                <a:solidFill>
                  <a:schemeClr val="tx1"/>
                </a:solidFill>
              </a:rPr>
              <a:t>Vermont is </a:t>
            </a:r>
          </a:p>
          <a:p>
            <a:pPr algn="ctr"/>
            <a:r>
              <a:rPr lang="en-US" sz="1400" b="1" i="1" dirty="0">
                <a:solidFill>
                  <a:schemeClr val="tx1"/>
                </a:solidFill>
              </a:rPr>
              <a:t>concerned that CMMI may release a model that will not support continued advancement of value-based care over the next 8 to 10 years. AHS is escalating this issue through various channels. </a:t>
            </a:r>
            <a:endParaRPr lang="en-US" sz="1400" b="1" i="1" dirty="0">
              <a:solidFill>
                <a:schemeClr val="tx1"/>
              </a:solidFill>
              <a:effectLst/>
            </a:endParaRPr>
          </a:p>
        </p:txBody>
      </p:sp>
      <p:grpSp>
        <p:nvGrpSpPr>
          <p:cNvPr id="13" name="Group 12">
            <a:extLst>
              <a:ext uri="{FF2B5EF4-FFF2-40B4-BE49-F238E27FC236}">
                <a16:creationId xmlns:a16="http://schemas.microsoft.com/office/drawing/2014/main" id="{A7341A6D-1515-4837-B23B-DE12D9532B3D}"/>
              </a:ext>
            </a:extLst>
          </p:cNvPr>
          <p:cNvGrpSpPr/>
          <p:nvPr/>
        </p:nvGrpSpPr>
        <p:grpSpPr>
          <a:xfrm>
            <a:off x="10383599" y="2041158"/>
            <a:ext cx="640080" cy="640080"/>
            <a:chOff x="9440426" y="1818752"/>
            <a:chExt cx="823965" cy="822960"/>
          </a:xfrm>
        </p:grpSpPr>
        <p:sp>
          <p:nvSpPr>
            <p:cNvPr id="10" name="Oval 9">
              <a:extLst>
                <a:ext uri="{FF2B5EF4-FFF2-40B4-BE49-F238E27FC236}">
                  <a16:creationId xmlns:a16="http://schemas.microsoft.com/office/drawing/2014/main" id="{F373BDEC-6171-4A8A-8688-73EF7441B06D}"/>
                </a:ext>
              </a:extLst>
            </p:cNvPr>
            <p:cNvSpPr/>
            <p:nvPr/>
          </p:nvSpPr>
          <p:spPr>
            <a:xfrm>
              <a:off x="9440426" y="1818752"/>
              <a:ext cx="823965" cy="822960"/>
            </a:xfrm>
            <a:prstGeom prst="ellipse">
              <a:avLst/>
            </a:prstGeom>
            <a:solidFill>
              <a:srgbClr val="E1EFE7"/>
            </a:solidFill>
            <a:ln w="38100">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Shape&#10;&#10;Description automatically generated with low confidence">
              <a:extLst>
                <a:ext uri="{FF2B5EF4-FFF2-40B4-BE49-F238E27FC236}">
                  <a16:creationId xmlns:a16="http://schemas.microsoft.com/office/drawing/2014/main" id="{ADC9F2F6-1297-410B-B5F9-4902DDBC2BF6}"/>
                </a:ext>
              </a:extLst>
            </p:cNvPr>
            <p:cNvPicPr>
              <a:picLocks noChangeAspect="1"/>
            </p:cNvPicPr>
            <p:nvPr/>
          </p:nvPicPr>
          <p:blipFill rotWithShape="1">
            <a:blip r:embed="rId5">
              <a:extLst>
                <a:ext uri="{28A0092B-C50C-407E-A947-70E740481C1C}">
                  <a14:useLocalDpi xmlns:a14="http://schemas.microsoft.com/office/drawing/2010/main" val="0"/>
                </a:ext>
              </a:extLst>
            </a:blip>
            <a:srcRect l="10339" t="4675" r="9410" b="24628"/>
            <a:stretch/>
          </p:blipFill>
          <p:spPr>
            <a:xfrm>
              <a:off x="9540909" y="1927029"/>
              <a:ext cx="622998" cy="548823"/>
            </a:xfrm>
            <a:prstGeom prst="rect">
              <a:avLst/>
            </a:prstGeom>
          </p:spPr>
        </p:pic>
      </p:grpSp>
    </p:spTree>
    <p:extLst>
      <p:ext uri="{BB962C8B-B14F-4D97-AF65-F5344CB8AC3E}">
        <p14:creationId xmlns:p14="http://schemas.microsoft.com/office/powerpoint/2010/main" val="158638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B565-B816-6B2E-F694-93C9D6234487}"/>
              </a:ext>
            </a:extLst>
          </p:cNvPr>
          <p:cNvSpPr>
            <a:spLocks noGrp="1"/>
          </p:cNvSpPr>
          <p:nvPr>
            <p:ph type="ctrTitle"/>
          </p:nvPr>
        </p:nvSpPr>
        <p:spPr>
          <a:xfrm>
            <a:off x="1097279" y="758952"/>
            <a:ext cx="10658115" cy="3597291"/>
          </a:xfrm>
        </p:spPr>
        <p:txBody>
          <a:bodyPr>
            <a:normAutofit/>
          </a:bodyPr>
          <a:lstStyle/>
          <a:p>
            <a:r>
              <a:rPr lang="en-US" sz="4400" dirty="0">
                <a:solidFill>
                  <a:schemeClr val="tx1">
                    <a:lumMod val="75000"/>
                    <a:lumOff val="25000"/>
                  </a:schemeClr>
                </a:solidFill>
              </a:rPr>
              <a:t>2. CMMI Feedback on Vermont’s </a:t>
            </a:r>
            <a:r>
              <a:rPr lang="en-US" sz="4400" dirty="0"/>
              <a:t>TCOC Suggestions</a:t>
            </a:r>
            <a:endParaRPr lang="en-US" sz="4400" dirty="0">
              <a:solidFill>
                <a:schemeClr val="tx1">
                  <a:lumMod val="75000"/>
                  <a:lumOff val="25000"/>
                </a:schemeClr>
              </a:solidFill>
            </a:endParaRPr>
          </a:p>
        </p:txBody>
      </p:sp>
      <p:sp>
        <p:nvSpPr>
          <p:cNvPr id="4" name="Slide Number Placeholder 3">
            <a:extLst>
              <a:ext uri="{FF2B5EF4-FFF2-40B4-BE49-F238E27FC236}">
                <a16:creationId xmlns:a16="http://schemas.microsoft.com/office/drawing/2014/main" id="{418E40D6-BD58-4843-BB8F-378785DD79D4}"/>
              </a:ext>
            </a:extLst>
          </p:cNvPr>
          <p:cNvSpPr>
            <a:spLocks noGrp="1"/>
          </p:cNvSpPr>
          <p:nvPr>
            <p:ph type="sldNum" sz="quarter" idx="12"/>
          </p:nvPr>
        </p:nvSpPr>
        <p:spPr>
          <a:xfrm>
            <a:off x="10960893" y="6429375"/>
            <a:ext cx="392907" cy="330199"/>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50A04D7-452B-4628-BC5C-774F3290A092}" type="slidenum">
              <a:rPr kumimoji="0" lang="en-US" sz="1050" b="0" i="0" u="none" strike="noStrike" kern="1200" cap="none" spc="0" normalizeH="0" baseline="0" noProof="0">
                <a:ln>
                  <a:noFill/>
                </a:ln>
                <a:solidFill>
                  <a:prstClr val="white"/>
                </a:solidFill>
                <a:effectLst/>
                <a:uLnTx/>
                <a:uFillTx/>
                <a:latin typeface="Montserrat"/>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7</a:t>
            </a:fld>
            <a:endParaRPr kumimoji="0" lang="en-US" sz="1050" b="0" i="0" u="none" strike="noStrike" kern="1200" cap="none" spc="0" normalizeH="0" baseline="0" noProof="0">
              <a:ln>
                <a:noFill/>
              </a:ln>
              <a:solidFill>
                <a:prstClr val="white"/>
              </a:solidFill>
              <a:effectLst/>
              <a:uLnTx/>
              <a:uFillTx/>
              <a:latin typeface="Montserrat"/>
              <a:ea typeface="+mn-ea"/>
              <a:cs typeface="+mn-cs"/>
            </a:endParaRPr>
          </a:p>
        </p:txBody>
      </p:sp>
    </p:spTree>
    <p:extLst>
      <p:ext uri="{BB962C8B-B14F-4D97-AF65-F5344CB8AC3E}">
        <p14:creationId xmlns:p14="http://schemas.microsoft.com/office/powerpoint/2010/main" val="1180307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86577C3-0D95-468F-BBA0-3E6FBBBE9E13}"/>
              </a:ext>
            </a:extLst>
          </p:cNvPr>
          <p:cNvSpPr/>
          <p:nvPr/>
        </p:nvSpPr>
        <p:spPr>
          <a:xfrm>
            <a:off x="0" y="6101395"/>
            <a:ext cx="12192000" cy="7639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50E101F-42A9-4661-9330-E77042E49201}"/>
              </a:ext>
            </a:extLst>
          </p:cNvPr>
          <p:cNvSpPr txBox="1"/>
          <p:nvPr/>
        </p:nvSpPr>
        <p:spPr>
          <a:xfrm>
            <a:off x="59454" y="6555953"/>
            <a:ext cx="12073092" cy="276999"/>
          </a:xfrm>
          <a:prstGeom prst="rect">
            <a:avLst/>
          </a:prstGeom>
          <a:noFill/>
        </p:spPr>
        <p:txBody>
          <a:bodyPr wrap="square" rtlCol="0">
            <a:spAutoFit/>
          </a:bodyPr>
          <a:lstStyle/>
          <a:p>
            <a:r>
              <a:rPr lang="en-US" sz="1200" dirty="0"/>
              <a:t>*See appendix for the full list of Vermont’s TCOC suggestions. This slide only includes the TCOC suggestions that CMMI has provided feedback on to date.</a:t>
            </a:r>
            <a:endParaRPr lang="en-US" sz="1200" i="1" dirty="0"/>
          </a:p>
        </p:txBody>
      </p:sp>
      <p:sp>
        <p:nvSpPr>
          <p:cNvPr id="2" name="Title 1">
            <a:extLst>
              <a:ext uri="{FF2B5EF4-FFF2-40B4-BE49-F238E27FC236}">
                <a16:creationId xmlns:a16="http://schemas.microsoft.com/office/drawing/2014/main" id="{4D1DCB50-674B-4BC6-8991-D00C0C513395}"/>
              </a:ext>
            </a:extLst>
          </p:cNvPr>
          <p:cNvSpPr>
            <a:spLocks noGrp="1"/>
          </p:cNvSpPr>
          <p:nvPr>
            <p:ph type="title"/>
          </p:nvPr>
        </p:nvSpPr>
        <p:spPr>
          <a:xfrm>
            <a:off x="1214545" y="286603"/>
            <a:ext cx="9930533" cy="1450757"/>
          </a:xfrm>
        </p:spPr>
        <p:txBody>
          <a:bodyPr>
            <a:normAutofit/>
          </a:bodyPr>
          <a:lstStyle/>
          <a:p>
            <a:r>
              <a:rPr lang="en-US" sz="4000" dirty="0"/>
              <a:t>Recap of Vermont’s TCOC Suggestions*</a:t>
            </a:r>
          </a:p>
        </p:txBody>
      </p:sp>
      <p:sp>
        <p:nvSpPr>
          <p:cNvPr id="6" name="Content Placeholder 2">
            <a:extLst>
              <a:ext uri="{FF2B5EF4-FFF2-40B4-BE49-F238E27FC236}">
                <a16:creationId xmlns:a16="http://schemas.microsoft.com/office/drawing/2014/main" id="{08775FD1-3AF3-4031-9610-BF6BFC627587}"/>
              </a:ext>
            </a:extLst>
          </p:cNvPr>
          <p:cNvSpPr>
            <a:spLocks noGrp="1"/>
          </p:cNvSpPr>
          <p:nvPr>
            <p:ph idx="1"/>
          </p:nvPr>
        </p:nvSpPr>
        <p:spPr>
          <a:xfrm>
            <a:off x="1020686" y="1811126"/>
            <a:ext cx="10318250" cy="3268133"/>
          </a:xfrm>
        </p:spPr>
        <p:txBody>
          <a:bodyPr vert="horz" lIns="0" tIns="45720" rIns="0" bIns="45720" rtlCol="0" anchor="t">
            <a:noAutofit/>
          </a:bodyPr>
          <a:lstStyle/>
          <a:p>
            <a:pPr marL="0" indent="0">
              <a:spcBef>
                <a:spcPts val="0"/>
              </a:spcBef>
              <a:spcAft>
                <a:spcPts val="1200"/>
              </a:spcAft>
              <a:buClrTx/>
              <a:buNone/>
              <a:defRPr/>
            </a:pPr>
            <a:r>
              <a:rPr lang="en-US" sz="1800" b="1" dirty="0"/>
              <a:t>Rebates/Other Adjustments</a:t>
            </a:r>
            <a:endParaRPr lang="en-US" sz="1800" dirty="0"/>
          </a:p>
          <a:p>
            <a:pPr marL="457200" marR="0" lvl="0" indent="-457200" algn="l" defTabSz="914400" rtl="0" eaLnBrk="1" fontAlgn="auto" latinLnBrk="0" hangingPunct="1">
              <a:lnSpc>
                <a:spcPct val="90000"/>
              </a:lnSpc>
              <a:spcBef>
                <a:spcPts val="0"/>
              </a:spcBef>
              <a:spcAft>
                <a:spcPts val="1200"/>
              </a:spcAft>
              <a:buClrTx/>
              <a:buSzPct val="100000"/>
              <a:buFont typeface="Wingdings" panose="05000000000000000000" pitchFamily="2" charset="2"/>
              <a:buChar char="§"/>
              <a:tabLst/>
              <a:defRPr/>
            </a:pPr>
            <a:r>
              <a:rPr lang="en-US" sz="1800" dirty="0"/>
              <a:t>Vermont raised the “rebate” concept with CMMI in recognition of Vermont being a low-spend state and for prior high performance and savings. </a:t>
            </a:r>
          </a:p>
          <a:p>
            <a:pPr marL="457200" marR="0" lvl="0" indent="-457200" algn="l" defTabSz="914400" rtl="0" eaLnBrk="1" fontAlgn="auto" latinLnBrk="0" hangingPunct="1">
              <a:lnSpc>
                <a:spcPct val="90000"/>
              </a:lnSpc>
              <a:spcBef>
                <a:spcPts val="0"/>
              </a:spcBef>
              <a:spcAft>
                <a:spcPts val="1200"/>
              </a:spcAft>
              <a:buClrTx/>
              <a:buSzPct val="100000"/>
              <a:buFont typeface="Wingdings" panose="05000000000000000000" pitchFamily="2" charset="2"/>
              <a:buChar char="§"/>
              <a:tabLst/>
              <a:defRPr/>
            </a:pPr>
            <a:r>
              <a:rPr lang="en-US" sz="1800" dirty="0"/>
              <a:t>If rebates were not possible, Vermont requested some other credit for its achievements by having the ability to invest savings in health-related initiatives. </a:t>
            </a:r>
          </a:p>
          <a:p>
            <a:pPr marL="0" indent="0">
              <a:spcBef>
                <a:spcPts val="0"/>
              </a:spcBef>
              <a:spcAft>
                <a:spcPts val="1200"/>
              </a:spcAft>
              <a:buClrTx/>
              <a:buNone/>
              <a:defRPr/>
            </a:pPr>
            <a:r>
              <a:rPr lang="en-US" sz="1800" b="1" dirty="0"/>
              <a:t>Budget Neutrality</a:t>
            </a:r>
          </a:p>
          <a:p>
            <a:pPr marL="457200" marR="0" lvl="0" indent="-457200" fontAlgn="auto">
              <a:spcBef>
                <a:spcPts val="0"/>
              </a:spcBef>
              <a:spcAft>
                <a:spcPts val="1200"/>
              </a:spcAft>
              <a:buClrTx/>
              <a:buFont typeface="Wingdings" panose="05000000000000000000" pitchFamily="2" charset="2"/>
              <a:buChar char="§"/>
              <a:tabLst/>
              <a:defRPr/>
            </a:pPr>
            <a:r>
              <a:rPr lang="en-US" sz="1800" dirty="0"/>
              <a:t>Vermont made two suggestions about how CMMI might meet budget neutrality without unduly constraining its ability to innovate:</a:t>
            </a:r>
          </a:p>
          <a:p>
            <a:pPr marL="914400" lvl="1" indent="-457200">
              <a:lnSpc>
                <a:spcPct val="90000"/>
              </a:lnSpc>
              <a:spcBef>
                <a:spcPts val="0"/>
              </a:spcBef>
              <a:spcAft>
                <a:spcPts val="1200"/>
              </a:spcAft>
              <a:buClrTx/>
              <a:buSzPct val="100000"/>
              <a:buFont typeface="Montserrat" panose="00000500000000000000" pitchFamily="2" charset="0"/>
              <a:buChar char="–"/>
              <a:defRPr/>
            </a:pPr>
            <a:r>
              <a:rPr lang="en-US" dirty="0">
                <a:solidFill>
                  <a:schemeClr val="tx1">
                    <a:lumMod val="75000"/>
                    <a:lumOff val="25000"/>
                  </a:schemeClr>
                </a:solidFill>
              </a:rPr>
              <a:t>CMMI could assume increasing </a:t>
            </a:r>
            <a:r>
              <a:rPr lang="en-US" b="1" i="1" dirty="0">
                <a:solidFill>
                  <a:schemeClr val="tx1">
                    <a:lumMod val="75000"/>
                    <a:lumOff val="25000"/>
                  </a:schemeClr>
                </a:solidFill>
              </a:rPr>
              <a:t>Medicare Advantage (MA) </a:t>
            </a:r>
            <a:r>
              <a:rPr lang="en-US" dirty="0">
                <a:solidFill>
                  <a:schemeClr val="tx1">
                    <a:lumMod val="75000"/>
                    <a:lumOff val="25000"/>
                  </a:schemeClr>
                </a:solidFill>
              </a:rPr>
              <a:t>uptake scenarios as part of how they consider potential future Original Medicare spending with and without the model in place</a:t>
            </a:r>
            <a:r>
              <a:rPr lang="en-US" dirty="0"/>
              <a:t>, accounting for the fact that CMS spends more on MA enrollees than those in traditional Medicare.</a:t>
            </a:r>
            <a:endParaRPr lang="en-US" dirty="0">
              <a:solidFill>
                <a:schemeClr val="tx1">
                  <a:lumMod val="75000"/>
                  <a:lumOff val="25000"/>
                </a:schemeClr>
              </a:solidFill>
            </a:endParaRPr>
          </a:p>
          <a:p>
            <a:pPr marL="914400" lvl="1" indent="-457200">
              <a:lnSpc>
                <a:spcPct val="90000"/>
              </a:lnSpc>
              <a:spcBef>
                <a:spcPts val="0"/>
              </a:spcBef>
              <a:spcAft>
                <a:spcPts val="1200"/>
              </a:spcAft>
              <a:buClrTx/>
              <a:buSzPct val="100000"/>
              <a:buFont typeface="Montserrat" panose="00000500000000000000" pitchFamily="2" charset="0"/>
              <a:buChar char="–"/>
              <a:defRPr/>
            </a:pPr>
            <a:r>
              <a:rPr lang="en-US" dirty="0">
                <a:solidFill>
                  <a:schemeClr val="tx1">
                    <a:lumMod val="75000"/>
                    <a:lumOff val="25000"/>
                  </a:schemeClr>
                </a:solidFill>
              </a:rPr>
              <a:t>CMMI could assume that low spend states like Vermont will revert to national mean (which for Vermont will mean an </a:t>
            </a:r>
            <a:r>
              <a:rPr lang="en-US" b="1" i="1" dirty="0">
                <a:solidFill>
                  <a:schemeClr val="tx1">
                    <a:lumMod val="75000"/>
                    <a:lumOff val="25000"/>
                  </a:schemeClr>
                </a:solidFill>
              </a:rPr>
              <a:t>upward</a:t>
            </a:r>
            <a:r>
              <a:rPr lang="en-US" dirty="0">
                <a:solidFill>
                  <a:schemeClr val="tx1">
                    <a:lumMod val="75000"/>
                    <a:lumOff val="25000"/>
                  </a:schemeClr>
                </a:solidFill>
              </a:rPr>
              <a:t> trend), rather than go down or stay level, and compare actuals to that trend.</a:t>
            </a:r>
          </a:p>
        </p:txBody>
      </p:sp>
    </p:spTree>
    <p:extLst>
      <p:ext uri="{BB962C8B-B14F-4D97-AF65-F5344CB8AC3E}">
        <p14:creationId xmlns:p14="http://schemas.microsoft.com/office/powerpoint/2010/main" val="1441929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1BE2365-B96F-4C73-8F78-4189E725E543}"/>
              </a:ext>
            </a:extLst>
          </p:cNvPr>
          <p:cNvSpPr/>
          <p:nvPr/>
        </p:nvSpPr>
        <p:spPr>
          <a:xfrm>
            <a:off x="11892" y="6101392"/>
            <a:ext cx="12192000" cy="7639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1DCB50-674B-4BC6-8991-D00C0C513395}"/>
              </a:ext>
            </a:extLst>
          </p:cNvPr>
          <p:cNvSpPr>
            <a:spLocks noGrp="1"/>
          </p:cNvSpPr>
          <p:nvPr>
            <p:ph type="title"/>
          </p:nvPr>
        </p:nvSpPr>
        <p:spPr>
          <a:xfrm>
            <a:off x="1214545" y="286603"/>
            <a:ext cx="9930533" cy="1450757"/>
          </a:xfrm>
        </p:spPr>
        <p:txBody>
          <a:bodyPr>
            <a:normAutofit/>
          </a:bodyPr>
          <a:lstStyle/>
          <a:p>
            <a:r>
              <a:rPr lang="en-US" sz="4000" dirty="0"/>
              <a:t>CMMI’s Feedback on Vermont’s TCOC Suggestions </a:t>
            </a:r>
            <a:r>
              <a:rPr lang="en-US" sz="3200" i="1" dirty="0"/>
              <a:t>(1 of 2)</a:t>
            </a:r>
            <a:endParaRPr lang="en-US" sz="4000" dirty="0"/>
          </a:p>
        </p:txBody>
      </p:sp>
      <p:sp>
        <p:nvSpPr>
          <p:cNvPr id="4" name="Slide Number Placeholder 3">
            <a:extLst>
              <a:ext uri="{FF2B5EF4-FFF2-40B4-BE49-F238E27FC236}">
                <a16:creationId xmlns:a16="http://schemas.microsoft.com/office/drawing/2014/main" id="{24AC6F02-139F-44A2-A429-DFB8320F8E2F}"/>
              </a:ext>
            </a:extLst>
          </p:cNvPr>
          <p:cNvSpPr>
            <a:spLocks noGrp="1"/>
          </p:cNvSpPr>
          <p:nvPr>
            <p:ph type="sldNum" sz="quarter" idx="12"/>
          </p:nvPr>
        </p:nvSpPr>
        <p:spPr/>
        <p:txBody>
          <a:bodyPr/>
          <a:lstStyle/>
          <a:p>
            <a:fld id="{2D4104C8-5BC6-4788-BB31-1022DBEA0CFF}" type="slidenum">
              <a:rPr lang="en-US" smtClean="0">
                <a:solidFill>
                  <a:schemeClr val="bg1">
                    <a:lumMod val="65000"/>
                  </a:schemeClr>
                </a:solidFill>
              </a:rPr>
              <a:t>9</a:t>
            </a:fld>
            <a:endParaRPr lang="en-US" dirty="0">
              <a:solidFill>
                <a:schemeClr val="bg1">
                  <a:lumMod val="65000"/>
                </a:schemeClr>
              </a:solidFill>
            </a:endParaRPr>
          </a:p>
        </p:txBody>
      </p:sp>
      <p:sp>
        <p:nvSpPr>
          <p:cNvPr id="6" name="Content Placeholder 2">
            <a:extLst>
              <a:ext uri="{FF2B5EF4-FFF2-40B4-BE49-F238E27FC236}">
                <a16:creationId xmlns:a16="http://schemas.microsoft.com/office/drawing/2014/main" id="{08775FD1-3AF3-4031-9610-BF6BFC627587}"/>
              </a:ext>
            </a:extLst>
          </p:cNvPr>
          <p:cNvSpPr>
            <a:spLocks noGrp="1"/>
          </p:cNvSpPr>
          <p:nvPr>
            <p:ph idx="1"/>
          </p:nvPr>
        </p:nvSpPr>
        <p:spPr>
          <a:xfrm>
            <a:off x="626629" y="2781014"/>
            <a:ext cx="11106364" cy="3268133"/>
          </a:xfrm>
        </p:spPr>
        <p:txBody>
          <a:bodyPr vert="horz" lIns="0" tIns="45720" rIns="0" bIns="45720" rtlCol="0" anchor="t">
            <a:noAutofit/>
          </a:bodyPr>
          <a:lstStyle/>
          <a:p>
            <a:pPr marL="0" indent="0">
              <a:spcBef>
                <a:spcPts val="0"/>
              </a:spcBef>
              <a:spcAft>
                <a:spcPts val="1200"/>
              </a:spcAft>
              <a:buClrTx/>
              <a:buNone/>
              <a:defRPr/>
            </a:pPr>
            <a:r>
              <a:rPr lang="en-US" sz="1800" b="1" dirty="0"/>
              <a:t>Rebates/Other Adjustments</a:t>
            </a:r>
            <a:endParaRPr lang="en-US" sz="1800" dirty="0"/>
          </a:p>
          <a:p>
            <a:pPr marL="457200" marR="0" lvl="0" indent="-457200" algn="l" defTabSz="914400" rtl="0" eaLnBrk="1" fontAlgn="auto" latinLnBrk="0" hangingPunct="1">
              <a:lnSpc>
                <a:spcPct val="90000"/>
              </a:lnSpc>
              <a:spcBef>
                <a:spcPts val="0"/>
              </a:spcBef>
              <a:spcAft>
                <a:spcPts val="1200"/>
              </a:spcAft>
              <a:buClrTx/>
              <a:buSzPct val="100000"/>
              <a:buFont typeface="Wingdings" panose="05000000000000000000" pitchFamily="2" charset="2"/>
              <a:buChar char="§"/>
              <a:tabLst/>
              <a:defRPr/>
            </a:pPr>
            <a:r>
              <a:rPr lang="en-US" sz="1800" dirty="0">
                <a:solidFill>
                  <a:prstClr val="black">
                    <a:lumMod val="75000"/>
                    <a:lumOff val="25000"/>
                  </a:prstClr>
                </a:solidFill>
              </a:rPr>
              <a:t>CMMI has indicated that there were operational and budget neutrality issues with rebates.</a:t>
            </a:r>
          </a:p>
          <a:p>
            <a:pPr marL="457200" marR="0" lvl="0" indent="-457200" algn="l" defTabSz="914400" rtl="0" eaLnBrk="1" fontAlgn="auto" latinLnBrk="0" hangingPunct="1">
              <a:lnSpc>
                <a:spcPct val="90000"/>
              </a:lnSpc>
              <a:spcBef>
                <a:spcPts val="0"/>
              </a:spcBef>
              <a:spcAft>
                <a:spcPts val="1200"/>
              </a:spcAft>
              <a:buClrTx/>
              <a:buSzPct val="100000"/>
              <a:buFont typeface="Wingdings" panose="05000000000000000000" pitchFamily="2" charset="2"/>
              <a:buChar char="§"/>
              <a:tabLst/>
              <a:defRPr/>
            </a:pPr>
            <a:r>
              <a:rPr lang="en-US" sz="1800" dirty="0">
                <a:solidFill>
                  <a:prstClr val="black">
                    <a:lumMod val="75000"/>
                    <a:lumOff val="25000"/>
                  </a:prstClr>
                </a:solidFill>
              </a:rPr>
              <a:t>CMMI has also indicated it is interested in accounting for Vermont’s low-spend status and has raised Maryland’s </a:t>
            </a:r>
            <a:r>
              <a:rPr lang="en-US" sz="1800" dirty="0">
                <a:solidFill>
                  <a:prstClr val="black">
                    <a:lumMod val="75000"/>
                    <a:lumOff val="25000"/>
                  </a:prstClr>
                </a:solidFill>
                <a:hlinkClick r:id="rId3"/>
              </a:rPr>
              <a:t>outcome-based credits</a:t>
            </a:r>
            <a:r>
              <a:rPr lang="en-US" sz="1800" dirty="0">
                <a:solidFill>
                  <a:prstClr val="black">
                    <a:lumMod val="75000"/>
                    <a:lumOff val="25000"/>
                  </a:prstClr>
                </a:solidFill>
              </a:rPr>
              <a:t> as a potential approach. Further discussion is needed.</a:t>
            </a:r>
            <a:endParaRPr lang="en-US" sz="1800" dirty="0"/>
          </a:p>
          <a:p>
            <a:pPr marL="0" indent="0">
              <a:spcBef>
                <a:spcPts val="0"/>
              </a:spcBef>
              <a:spcAft>
                <a:spcPts val="1200"/>
              </a:spcAft>
              <a:buClrTx/>
              <a:buNone/>
              <a:defRPr/>
            </a:pPr>
            <a:r>
              <a:rPr lang="en-US" sz="1800" b="1" dirty="0"/>
              <a:t>Budget Neutrality</a:t>
            </a:r>
          </a:p>
          <a:p>
            <a:pPr marL="457200" marR="0" lvl="0" indent="-457200" fontAlgn="auto">
              <a:spcBef>
                <a:spcPts val="0"/>
              </a:spcBef>
              <a:spcAft>
                <a:spcPts val="1200"/>
              </a:spcAft>
              <a:buClrTx/>
              <a:buFont typeface="Wingdings" panose="05000000000000000000" pitchFamily="2" charset="2"/>
              <a:buChar char="§"/>
              <a:tabLst/>
              <a:defRPr/>
            </a:pPr>
            <a:r>
              <a:rPr lang="en-US" sz="1800" dirty="0"/>
              <a:t>CMMI recognizes that low-cost states, like Vermont, cannot continue “bending the cost curve.” They have raised this issue with the Office of the Actuary (OACT) and will continue to provide updates to Vermont.</a:t>
            </a:r>
          </a:p>
          <a:p>
            <a:pPr marL="457200" indent="-457200">
              <a:spcBef>
                <a:spcPts val="0"/>
              </a:spcBef>
              <a:spcAft>
                <a:spcPts val="1200"/>
              </a:spcAft>
              <a:buClrTx/>
              <a:buFont typeface="Wingdings" panose="05000000000000000000" pitchFamily="2" charset="2"/>
              <a:buChar char="§"/>
              <a:defRPr/>
            </a:pPr>
            <a:r>
              <a:rPr lang="en-US" sz="1800" dirty="0">
                <a:solidFill>
                  <a:prstClr val="black">
                    <a:lumMod val="75000"/>
                    <a:lumOff val="25000"/>
                  </a:prstClr>
                </a:solidFill>
              </a:rPr>
              <a:t>CMMI noted that they are working with leadership on a longer-term Medicare Advantage strategy and did not want to suggest that the AHEAD model was intended to address increasing MA growth. Further details were not provided.</a:t>
            </a:r>
          </a:p>
        </p:txBody>
      </p:sp>
      <p:sp>
        <p:nvSpPr>
          <p:cNvPr id="5" name="Rectangle 4">
            <a:extLst>
              <a:ext uri="{FF2B5EF4-FFF2-40B4-BE49-F238E27FC236}">
                <a16:creationId xmlns:a16="http://schemas.microsoft.com/office/drawing/2014/main" id="{D46143B6-759E-4339-B728-789E2D752E66}"/>
              </a:ext>
            </a:extLst>
          </p:cNvPr>
          <p:cNvSpPr/>
          <p:nvPr/>
        </p:nvSpPr>
        <p:spPr>
          <a:xfrm>
            <a:off x="1214545" y="1876506"/>
            <a:ext cx="9930533" cy="765362"/>
          </a:xfrm>
          <a:prstGeom prst="rect">
            <a:avLst/>
          </a:prstGeom>
          <a:solidFill>
            <a:srgbClr val="E1EFE7"/>
          </a:solidFill>
          <a:ln w="28575">
            <a:solidFill>
              <a:srgbClr val="59A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fontAlgn="auto">
              <a:lnSpc>
                <a:spcPct val="90000"/>
              </a:lnSpc>
              <a:spcBef>
                <a:spcPts val="1200"/>
              </a:spcBef>
              <a:spcAft>
                <a:spcPts val="200"/>
              </a:spcAft>
              <a:buSzPct val="100000"/>
              <a:tabLst/>
              <a:defRPr/>
            </a:pPr>
            <a:r>
              <a:rPr lang="en-US" b="1" i="1" dirty="0">
                <a:solidFill>
                  <a:schemeClr val="tx1">
                    <a:lumMod val="75000"/>
                    <a:lumOff val="25000"/>
                  </a:schemeClr>
                </a:solidFill>
              </a:rPr>
              <a:t>CMMI acknowledged Vermont’s TCOC suggestions and indicated the need for continued discussions but have not responded meaningfully.</a:t>
            </a:r>
          </a:p>
        </p:txBody>
      </p:sp>
    </p:spTree>
    <p:extLst>
      <p:ext uri="{BB962C8B-B14F-4D97-AF65-F5344CB8AC3E}">
        <p14:creationId xmlns:p14="http://schemas.microsoft.com/office/powerpoint/2010/main" val="4229433714"/>
      </p:ext>
    </p:extLst>
  </p:cSld>
  <p:clrMapOvr>
    <a:masterClrMapping/>
  </p:clrMapOvr>
</p:sld>
</file>

<file path=ppt/theme/theme1.xml><?xml version="1.0" encoding="utf-8"?>
<a:theme xmlns:a="http://schemas.openxmlformats.org/drawingml/2006/main" name="Retrospec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ustom 1">
      <a:majorFont>
        <a:latin typeface="Montserrat"/>
        <a:ea typeface=""/>
        <a:cs typeface=""/>
      </a:majorFont>
      <a:minorFont>
        <a:latin typeface="Montserrat"/>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item4.xml>��< ? x m l   v e r s i o n = " 1 . 0 "   e n c o d i n g = " u t f - 1 6 " ? >  
 < p r o p e r t i e s   x m l n s = " h t t p : / / w w w . i m a n a g e . c o m / w o r k / x m l s c h e m a " >  
     < d o c u m e n t i d > M A N A T T ! 4 0 1 8 0 9 1 7 6 . 4 < / d o c u m e n t i d >  
     < s e n d e r i d > L Y K I M < / s e n d e r i d >  
     < s e n d e r e m a i l > L Y K I M @ M A N A T T . C O M < / s e n d e r e m a i l >  
     < l a s t m o d i f i e d > 2 0 2 2 - 1 1 - 2 8 T 1 8 : 2 9 : 4 4 . 0 0 0 0 0 0 0 - 0 5 : 0 0 < / l a s t m o d i f i e d >  
     < d a t a b a s e > M A N A T T < / d a t a b a s e >  
 < / p r o p e r t i e s > 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d29a8555-db37-4257-91ea-e6d336cdedf2">
      <UserInfo>
        <DisplayName>Michael Bailit</DisplayName>
        <AccountId>22</AccountId>
        <AccountType/>
      </UserInfo>
      <UserInfo>
        <DisplayName>Alyssa Vangeli</DisplayName>
        <AccountId>23618</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122BB821A096346AEF1342BEF536DA8" ma:contentTypeVersion="6" ma:contentTypeDescription="Create a new document." ma:contentTypeScope="" ma:versionID="667d7cb34ad9ed261af26258800172d4">
  <xsd:schema xmlns:xsd="http://www.w3.org/2001/XMLSchema" xmlns:xs="http://www.w3.org/2001/XMLSchema" xmlns:p="http://schemas.microsoft.com/office/2006/metadata/properties" xmlns:ns2="706b43fe-54bd-4906-979c-dbb1422fe369" xmlns:ns3="d29a8555-db37-4257-91ea-e6d336cdedf2" targetNamespace="http://schemas.microsoft.com/office/2006/metadata/properties" ma:root="true" ma:fieldsID="8135cdb21fa880e8fce645f1589d45a9" ns2:_="" ns3:_="">
    <xsd:import namespace="706b43fe-54bd-4906-979c-dbb1422fe369"/>
    <xsd:import namespace="d29a8555-db37-4257-91ea-e6d336cdedf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6b43fe-54bd-4906-979c-dbb1422fe3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29a8555-db37-4257-91ea-e6d336cdedf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CA06DA-5925-4CA7-8C39-84C2CFEA8A24}">
  <ds:schemaRefs>
    <ds:schemaRef ds:uri="706b43fe-54bd-4906-979c-dbb1422fe369"/>
    <ds:schemaRef ds:uri="d29a8555-db37-4257-91ea-e6d336cdedf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A89EB3D-215A-4EB1-83B3-81BA40FFCB60}">
  <ds:schemaRefs>
    <ds:schemaRef ds:uri="http://schemas.microsoft.com/sharepoint/v3/contenttype/forms"/>
  </ds:schemaRefs>
</ds:datastoreItem>
</file>

<file path=customXml/itemProps3.xml><?xml version="1.0" encoding="utf-8"?>
<ds:datastoreItem xmlns:ds="http://schemas.openxmlformats.org/officeDocument/2006/customXml" ds:itemID="{6D15A643-CD3A-447B-B565-D71175788476}">
  <ds:schemaRefs>
    <ds:schemaRef ds:uri="706b43fe-54bd-4906-979c-dbb1422fe369"/>
    <ds:schemaRef ds:uri="d29a8555-db37-4257-91ea-e6d336cdedf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1991</Words>
  <Application>Microsoft Office PowerPoint</Application>
  <PresentationFormat>Widescreen</PresentationFormat>
  <Paragraphs>197</Paragraphs>
  <Slides>20</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Montserrat</vt:lpstr>
      <vt:lpstr>Wingdings</vt:lpstr>
      <vt:lpstr>Retrospect</vt:lpstr>
      <vt:lpstr>Health Care Reform Workgroup</vt:lpstr>
      <vt:lpstr>Meeting Agenda</vt:lpstr>
      <vt:lpstr>1. Overview of Progress with CMMI</vt:lpstr>
      <vt:lpstr>Overview of Topics Covered</vt:lpstr>
      <vt:lpstr>Progress on CMMI Discussions</vt:lpstr>
      <vt:lpstr>Key Takeaways from CMMI Discussions to Date</vt:lpstr>
      <vt:lpstr>2. CMMI Feedback on Vermont’s TCOC Suggestions</vt:lpstr>
      <vt:lpstr>Recap of Vermont’s TCOC Suggestions*</vt:lpstr>
      <vt:lpstr>CMMI’s Feedback on Vermont’s TCOC Suggestions (1 of 2)</vt:lpstr>
      <vt:lpstr>CMMI’s Feedback on Vermont’s TCOC Suggestions (2 of 2)</vt:lpstr>
      <vt:lpstr>3. Primary Care</vt:lpstr>
      <vt:lpstr>CMMI’s Indications on Primary Care</vt:lpstr>
      <vt:lpstr>4. Updates on Vermont’s Feedback  on Global Budgets</vt:lpstr>
      <vt:lpstr>Global Budgets Feedback (1 of 3)</vt:lpstr>
      <vt:lpstr>Global Budgets Feedback (2 of 3)</vt:lpstr>
      <vt:lpstr>Global Budgets Feedback (3 of 3)</vt:lpstr>
      <vt:lpstr>5. Next Steps</vt:lpstr>
      <vt:lpstr>Next Steps</vt:lpstr>
      <vt:lpstr>Appendix</vt:lpstr>
      <vt:lpstr>TCOC 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AHS Strategic Plan</dc:title>
  <dc:creator>Daloz, Todd</dc:creator>
  <cp:lastModifiedBy>Lora Kim</cp:lastModifiedBy>
  <cp:revision>267</cp:revision>
  <cp:lastPrinted>2022-10-11T18:38:08Z</cp:lastPrinted>
  <dcterms:created xsi:type="dcterms:W3CDTF">2022-06-07T10:11:33Z</dcterms:created>
  <dcterms:modified xsi:type="dcterms:W3CDTF">2022-11-28T23:29:44Z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0x0101002122BB821A096346AEF1342BEF536DA8</vt:lpwstr>
  </property>
</Properties>
</file>