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1" r:id="rId3"/>
  </p:sldMasterIdLst>
  <p:notesMasterIdLst>
    <p:notesMasterId r:id="rId16"/>
  </p:notesMasterIdLst>
  <p:sldIdLst>
    <p:sldId id="272" r:id="rId4"/>
    <p:sldId id="271" r:id="rId5"/>
    <p:sldId id="262" r:id="rId6"/>
    <p:sldId id="266" r:id="rId7"/>
    <p:sldId id="267" r:id="rId8"/>
    <p:sldId id="268" r:id="rId9"/>
    <p:sldId id="259" r:id="rId10"/>
    <p:sldId id="263" r:id="rId11"/>
    <p:sldId id="265" r:id="rId12"/>
    <p:sldId id="256" r:id="rId13"/>
    <p:sldId id="264"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hs\ahsfiles\VDH\Divisional%20Shares\RSOWN\Immunization\COVID-19\Priority%20Populations\data\age\age%20bands%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875285946307831E-2"/>
          <c:y val="2.4953474080845927E-2"/>
          <c:w val="0.81160411074996308"/>
          <c:h val="0.8344548274576693"/>
        </c:manualLayout>
      </c:layout>
      <c:barChart>
        <c:barDir val="col"/>
        <c:grouping val="percentStacked"/>
        <c:varyColors val="0"/>
        <c:ser>
          <c:idx val="0"/>
          <c:order val="0"/>
          <c:tx>
            <c:strRef>
              <c:f>'5 year age bands'!$A$6</c:f>
              <c:strCache>
                <c:ptCount val="1"/>
                <c:pt idx="0">
                  <c:v>Age15-19</c:v>
                </c:pt>
              </c:strCache>
            </c:strRef>
          </c:tx>
          <c:spPr>
            <a:solidFill>
              <a:srgbClr val="4F81BD"/>
            </a:solidFill>
            <a:ln w="25400">
              <a:noFill/>
            </a:ln>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'5 year age bands'!$B$6</c:f>
              <c:numCache>
                <c:formatCode>General</c:formatCode>
                <c:ptCount val="1"/>
                <c:pt idx="0">
                  <c:v>41216</c:v>
                </c:pt>
              </c:numCache>
            </c:numRef>
          </c:val>
          <c:extLst>
            <c:ext xmlns:c16="http://schemas.microsoft.com/office/drawing/2014/chart" uri="{C3380CC4-5D6E-409C-BE32-E72D297353CC}">
              <c16:uniqueId val="{00000000-200F-43F0-A3A3-8DC3CEA0729E}"/>
            </c:ext>
          </c:extLst>
        </c:ser>
        <c:ser>
          <c:idx val="1"/>
          <c:order val="1"/>
          <c:tx>
            <c:strRef>
              <c:f>'5 year age bands'!$A$7</c:f>
              <c:strCache>
                <c:ptCount val="1"/>
                <c:pt idx="0">
                  <c:v>Age 20-24</c:v>
                </c:pt>
              </c:strCache>
            </c:strRef>
          </c:tx>
          <c:spPr>
            <a:solidFill>
              <a:srgbClr val="C0504D"/>
            </a:solidFill>
            <a:ln w="25400">
              <a:noFill/>
            </a:ln>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'5 year age bands'!$B$7</c:f>
              <c:numCache>
                <c:formatCode>General</c:formatCode>
                <c:ptCount val="1"/>
                <c:pt idx="0">
                  <c:v>45430</c:v>
                </c:pt>
              </c:numCache>
            </c:numRef>
          </c:val>
          <c:extLst>
            <c:ext xmlns:c16="http://schemas.microsoft.com/office/drawing/2014/chart" uri="{C3380CC4-5D6E-409C-BE32-E72D297353CC}">
              <c16:uniqueId val="{00000001-200F-43F0-A3A3-8DC3CEA0729E}"/>
            </c:ext>
          </c:extLst>
        </c:ser>
        <c:ser>
          <c:idx val="2"/>
          <c:order val="2"/>
          <c:tx>
            <c:strRef>
              <c:f>'5 year age bands'!$A$8</c:f>
              <c:strCache>
                <c:ptCount val="1"/>
                <c:pt idx="0">
                  <c:v>Age 25-29</c:v>
                </c:pt>
              </c:strCache>
            </c:strRef>
          </c:tx>
          <c:spPr>
            <a:solidFill>
              <a:srgbClr val="9BBB59"/>
            </a:solidFill>
            <a:ln w="25400">
              <a:noFill/>
            </a:ln>
          </c:spPr>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'5 year age bands'!$B$8</c:f>
              <c:numCache>
                <c:formatCode>General</c:formatCode>
                <c:ptCount val="1"/>
                <c:pt idx="0">
                  <c:v>37956</c:v>
                </c:pt>
              </c:numCache>
            </c:numRef>
          </c:val>
          <c:extLst>
            <c:ext xmlns:c16="http://schemas.microsoft.com/office/drawing/2014/chart" uri="{C3380CC4-5D6E-409C-BE32-E72D297353CC}">
              <c16:uniqueId val="{00000002-200F-43F0-A3A3-8DC3CEA0729E}"/>
            </c:ext>
          </c:extLst>
        </c:ser>
        <c:ser>
          <c:idx val="3"/>
          <c:order val="3"/>
          <c:tx>
            <c:strRef>
              <c:f>'5 year age bands'!$A$9</c:f>
              <c:strCache>
                <c:ptCount val="1"/>
                <c:pt idx="0">
                  <c:v>Age 30-34</c:v>
                </c:pt>
              </c:strCache>
            </c:strRef>
          </c:tx>
          <c:spPr>
            <a:solidFill>
              <a:srgbClr val="8064A2"/>
            </a:solidFill>
            <a:ln w="25400">
              <a:noFill/>
            </a:ln>
          </c:spPr>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'5 year age bands'!$B$9</c:f>
              <c:numCache>
                <c:formatCode>General</c:formatCode>
                <c:ptCount val="1"/>
                <c:pt idx="0">
                  <c:v>36452</c:v>
                </c:pt>
              </c:numCache>
            </c:numRef>
          </c:val>
          <c:extLst>
            <c:ext xmlns:c16="http://schemas.microsoft.com/office/drawing/2014/chart" uri="{C3380CC4-5D6E-409C-BE32-E72D297353CC}">
              <c16:uniqueId val="{00000003-200F-43F0-A3A3-8DC3CEA0729E}"/>
            </c:ext>
          </c:extLst>
        </c:ser>
        <c:ser>
          <c:idx val="4"/>
          <c:order val="4"/>
          <c:tx>
            <c:strRef>
              <c:f>'5 year age bands'!$A$10</c:f>
              <c:strCache>
                <c:ptCount val="1"/>
                <c:pt idx="0">
                  <c:v>Age 35-39</c:v>
                </c:pt>
              </c:strCache>
            </c:strRef>
          </c:tx>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'5 year age bands'!$B$10</c:f>
              <c:numCache>
                <c:formatCode>General</c:formatCode>
                <c:ptCount val="1"/>
                <c:pt idx="0">
                  <c:v>37019</c:v>
                </c:pt>
              </c:numCache>
            </c:numRef>
          </c:val>
          <c:extLst>
            <c:ext xmlns:c16="http://schemas.microsoft.com/office/drawing/2014/chart" uri="{C3380CC4-5D6E-409C-BE32-E72D297353CC}">
              <c16:uniqueId val="{00000004-200F-43F0-A3A3-8DC3CEA0729E}"/>
            </c:ext>
          </c:extLst>
        </c:ser>
        <c:ser>
          <c:idx val="5"/>
          <c:order val="5"/>
          <c:tx>
            <c:strRef>
              <c:f>'5 year age bands'!$A$11</c:f>
              <c:strCache>
                <c:ptCount val="1"/>
                <c:pt idx="0">
                  <c:v>Age 40-44</c:v>
                </c:pt>
              </c:strCache>
            </c:strRef>
          </c:tx>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'5 year age bands'!$B$11</c:f>
              <c:numCache>
                <c:formatCode>General</c:formatCode>
                <c:ptCount val="1"/>
                <c:pt idx="0">
                  <c:v>34248</c:v>
                </c:pt>
              </c:numCache>
            </c:numRef>
          </c:val>
          <c:extLst>
            <c:ext xmlns:c16="http://schemas.microsoft.com/office/drawing/2014/chart" uri="{C3380CC4-5D6E-409C-BE32-E72D297353CC}">
              <c16:uniqueId val="{00000005-200F-43F0-A3A3-8DC3CEA0729E}"/>
            </c:ext>
          </c:extLst>
        </c:ser>
        <c:ser>
          <c:idx val="6"/>
          <c:order val="6"/>
          <c:tx>
            <c:strRef>
              <c:f>'5 year age bands'!$A$12</c:f>
              <c:strCache>
                <c:ptCount val="1"/>
                <c:pt idx="0">
                  <c:v>Age 45-49</c:v>
                </c:pt>
              </c:strCache>
            </c:strRef>
          </c:tx>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'5 year age bands'!$B$12</c:f>
              <c:numCache>
                <c:formatCode>General</c:formatCode>
                <c:ptCount val="1"/>
                <c:pt idx="0">
                  <c:v>37335</c:v>
                </c:pt>
              </c:numCache>
            </c:numRef>
          </c:val>
          <c:extLst>
            <c:ext xmlns:c16="http://schemas.microsoft.com/office/drawing/2014/chart" uri="{C3380CC4-5D6E-409C-BE32-E72D297353CC}">
              <c16:uniqueId val="{00000006-200F-43F0-A3A3-8DC3CEA0729E}"/>
            </c:ext>
          </c:extLst>
        </c:ser>
        <c:ser>
          <c:idx val="7"/>
          <c:order val="7"/>
          <c:tx>
            <c:strRef>
              <c:f>'5 year age bands'!$A$13</c:f>
              <c:strCache>
                <c:ptCount val="1"/>
                <c:pt idx="0">
                  <c:v>Age 50-54</c:v>
                </c:pt>
              </c:strCache>
            </c:strRef>
          </c:tx>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'5 year age bands'!$B$13</c:f>
              <c:numCache>
                <c:formatCode>General</c:formatCode>
                <c:ptCount val="1"/>
                <c:pt idx="0">
                  <c:v>40716</c:v>
                </c:pt>
              </c:numCache>
            </c:numRef>
          </c:val>
          <c:extLst>
            <c:ext xmlns:c16="http://schemas.microsoft.com/office/drawing/2014/chart" uri="{C3380CC4-5D6E-409C-BE32-E72D297353CC}">
              <c16:uniqueId val="{00000007-200F-43F0-A3A3-8DC3CEA0729E}"/>
            </c:ext>
          </c:extLst>
        </c:ser>
        <c:ser>
          <c:idx val="8"/>
          <c:order val="8"/>
          <c:tx>
            <c:strRef>
              <c:f>'5 year age bands'!$A$14</c:f>
              <c:strCache>
                <c:ptCount val="1"/>
                <c:pt idx="0">
                  <c:v>Age 55-59</c:v>
                </c:pt>
              </c:strCache>
            </c:strRef>
          </c:tx>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'5 year age bands'!$B$14</c:f>
              <c:numCache>
                <c:formatCode>General</c:formatCode>
                <c:ptCount val="1"/>
                <c:pt idx="0">
                  <c:v>47545</c:v>
                </c:pt>
              </c:numCache>
            </c:numRef>
          </c:val>
          <c:extLst>
            <c:ext xmlns:c16="http://schemas.microsoft.com/office/drawing/2014/chart" uri="{C3380CC4-5D6E-409C-BE32-E72D297353CC}">
              <c16:uniqueId val="{00000008-200F-43F0-A3A3-8DC3CEA0729E}"/>
            </c:ext>
          </c:extLst>
        </c:ser>
        <c:ser>
          <c:idx val="9"/>
          <c:order val="9"/>
          <c:tx>
            <c:strRef>
              <c:f>'5 year age bands'!$A$15</c:f>
              <c:strCache>
                <c:ptCount val="1"/>
                <c:pt idx="0">
                  <c:v>Age 60-64</c:v>
                </c:pt>
              </c:strCache>
            </c:strRef>
          </c:tx>
          <c:invertIfNegative val="0"/>
          <c:dLbls>
            <c:spPr>
              <a:noFill/>
              <a:ln>
                <a:noFill/>
              </a:ln>
              <a:effectLst/>
            </c:spPr>
            <c:txPr>
              <a:bodyPr wrap="square" lIns="38100" tIns="19050" rIns="38100" bIns="19050" anchor="ctr">
                <a:spAutoFit/>
              </a:bodyPr>
              <a:lstStyle/>
              <a:p>
                <a:pPr>
                  <a:defRPr sz="16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'5 year age bands'!$B$15</c:f>
              <c:numCache>
                <c:formatCode>General</c:formatCode>
                <c:ptCount val="1"/>
                <c:pt idx="0">
                  <c:v>47834</c:v>
                </c:pt>
              </c:numCache>
            </c:numRef>
          </c:val>
          <c:extLst>
            <c:ext xmlns:c16="http://schemas.microsoft.com/office/drawing/2014/chart" uri="{C3380CC4-5D6E-409C-BE32-E72D297353CC}">
              <c16:uniqueId val="{00000009-200F-43F0-A3A3-8DC3CEA0729E}"/>
            </c:ext>
          </c:extLst>
        </c:ser>
        <c:ser>
          <c:idx val="10"/>
          <c:order val="10"/>
          <c:tx>
            <c:strRef>
              <c:f>'5 year age bands'!$A$16</c:f>
              <c:strCache>
                <c:ptCount val="1"/>
                <c:pt idx="0">
                  <c:v>Age 65-69</c:v>
                </c:pt>
              </c:strCache>
            </c:strRef>
          </c:tx>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'5 year age bands'!$B$16</c:f>
              <c:numCache>
                <c:formatCode>General</c:formatCode>
                <c:ptCount val="1"/>
                <c:pt idx="0">
                  <c:v>42003</c:v>
                </c:pt>
              </c:numCache>
            </c:numRef>
          </c:val>
          <c:extLst>
            <c:ext xmlns:c16="http://schemas.microsoft.com/office/drawing/2014/chart" uri="{C3380CC4-5D6E-409C-BE32-E72D297353CC}">
              <c16:uniqueId val="{0000000A-200F-43F0-A3A3-8DC3CEA0729E}"/>
            </c:ext>
          </c:extLst>
        </c:ser>
        <c:ser>
          <c:idx val="11"/>
          <c:order val="11"/>
          <c:tx>
            <c:strRef>
              <c:f>'5 year age bands'!$A$17</c:f>
              <c:strCache>
                <c:ptCount val="1"/>
                <c:pt idx="0">
                  <c:v>Age 70-74</c:v>
                </c:pt>
              </c:strCache>
            </c:strRef>
          </c:tx>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'5 year age bands'!$B$17</c:f>
              <c:numCache>
                <c:formatCode>General</c:formatCode>
                <c:ptCount val="1"/>
                <c:pt idx="0">
                  <c:v>33203</c:v>
                </c:pt>
              </c:numCache>
            </c:numRef>
          </c:val>
          <c:extLst>
            <c:ext xmlns:c16="http://schemas.microsoft.com/office/drawing/2014/chart" uri="{C3380CC4-5D6E-409C-BE32-E72D297353CC}">
              <c16:uniqueId val="{0000000B-200F-43F0-A3A3-8DC3CEA0729E}"/>
            </c:ext>
          </c:extLst>
        </c:ser>
        <c:ser>
          <c:idx val="12"/>
          <c:order val="12"/>
          <c:tx>
            <c:strRef>
              <c:f>'5 year age bands'!$A$18</c:f>
              <c:strCache>
                <c:ptCount val="1"/>
                <c:pt idx="0">
                  <c:v>Age 75+</c:v>
                </c:pt>
              </c:strCache>
            </c:strRef>
          </c:tx>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'5 year age bands'!$B$18</c:f>
              <c:numCache>
                <c:formatCode>General</c:formatCode>
                <c:ptCount val="1"/>
                <c:pt idx="0">
                  <c:v>49833</c:v>
                </c:pt>
              </c:numCache>
            </c:numRef>
          </c:val>
          <c:extLst>
            <c:ext xmlns:c16="http://schemas.microsoft.com/office/drawing/2014/chart" uri="{C3380CC4-5D6E-409C-BE32-E72D297353CC}">
              <c16:uniqueId val="{0000000C-200F-43F0-A3A3-8DC3CEA0729E}"/>
            </c:ext>
          </c:extLst>
        </c:ser>
        <c:dLbls>
          <c:dLblPos val="ctr"/>
          <c:showLegendKey val="0"/>
          <c:showVal val="1"/>
          <c:showCatName val="0"/>
          <c:showSerName val="0"/>
          <c:showPercent val="0"/>
          <c:showBubbleSize val="0"/>
        </c:dLbls>
        <c:gapWidth val="150"/>
        <c:overlap val="100"/>
        <c:axId val="1300236848"/>
        <c:axId val="1"/>
      </c:barChart>
      <c:catAx>
        <c:axId val="1300236848"/>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numFmt formatCode="0%" sourceLinked="1"/>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en-US"/>
          </a:p>
        </c:txPr>
        <c:crossAx val="1300236848"/>
        <c:crosses val="autoZero"/>
        <c:crossBetween val="between"/>
      </c:valAx>
      <c:spPr>
        <a:noFill/>
        <a:ln w="25400">
          <a:noFill/>
        </a:ln>
      </c:spPr>
    </c:plotArea>
    <c:legend>
      <c:legendPos val="r"/>
      <c:layout>
        <c:manualLayout>
          <c:xMode val="edge"/>
          <c:yMode val="edge"/>
          <c:x val="0.63522553603890686"/>
          <c:y val="3.1775151874859645E-2"/>
          <c:w val="0.15103354477212871"/>
          <c:h val="0.83765869138849858"/>
        </c:manualLayout>
      </c:layout>
      <c:overlay val="0"/>
      <c:txPr>
        <a:bodyPr/>
        <a:lstStyle/>
        <a:p>
          <a:pPr>
            <a:defRPr sz="140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0.0107</cdr:x>
      <cdr:y>0.91793</cdr:y>
    </cdr:from>
    <cdr:to>
      <cdr:x>0.91074</cdr:x>
      <cdr:y>0.98876</cdr:y>
    </cdr:to>
    <cdr:sp macro="" textlink="">
      <cdr:nvSpPr>
        <cdr:cNvPr id="2" name="TextBox 7">
          <a:extLst xmlns:a="http://schemas.openxmlformats.org/drawingml/2006/main">
            <a:ext uri="{FF2B5EF4-FFF2-40B4-BE49-F238E27FC236}">
              <a16:creationId xmlns:a16="http://schemas.microsoft.com/office/drawing/2014/main" id="{4072C831-C64E-4AAC-9679-196BFB887341}"/>
            </a:ext>
          </a:extLst>
        </cdr:cNvPr>
        <cdr:cNvSpPr txBox="1"/>
      </cdr:nvSpPr>
      <cdr:spPr>
        <a:xfrm xmlns:a="http://schemas.openxmlformats.org/drawingml/2006/main">
          <a:off x="79375" y="3565525"/>
          <a:ext cx="6674849" cy="2750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a:t>Data source: Vermont 2019 Population Estimates, Vermont Department of Health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824FF-F689-4FA5-B418-753F67F169DB}"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AAE7D-7EFD-46CC-9D05-AB19D69F9457}" type="slidenum">
              <a:rPr lang="en-US" smtClean="0"/>
              <a:t>‹#›</a:t>
            </a:fld>
            <a:endParaRPr lang="en-US"/>
          </a:p>
        </p:txBody>
      </p:sp>
    </p:spTree>
    <p:extLst>
      <p:ext uri="{BB962C8B-B14F-4D97-AF65-F5344CB8AC3E}">
        <p14:creationId xmlns:p14="http://schemas.microsoft.com/office/powerpoint/2010/main" val="224521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5445" lvl="1">
              <a:lnSpc>
                <a:spcPct val="90000"/>
              </a:lnSpc>
              <a:spcBef>
                <a:spcPts val="281"/>
              </a:spcBef>
            </a:pPr>
            <a:r>
              <a:rPr lang="en-US" dirty="0">
                <a:cs typeface="Calibri" panose="020F0502020204030204"/>
              </a:rPr>
              <a:t>Listening sessions:</a:t>
            </a:r>
          </a:p>
          <a:p>
            <a:pPr marL="728345" lvl="1" indent="-342900">
              <a:lnSpc>
                <a:spcPct val="90000"/>
              </a:lnSpc>
              <a:spcBef>
                <a:spcPts val="281"/>
              </a:spcBef>
              <a:buFont typeface="Courier New,monospace"/>
              <a:buChar char="o"/>
            </a:pPr>
            <a:r>
              <a:rPr lang="en-US" dirty="0"/>
              <a:t>Visit existing coalitions, such as the Multi-Lingual Taskforce, the Chronic Disease and Disability Advisory Group, the Racial Equity Taskforce, to seek recommendations and hear feedback about how the COVID-19 vaccine is viewed in the communities that they represent</a:t>
            </a:r>
            <a:endParaRPr lang="en-US" dirty="0">
              <a:cs typeface="Calibri"/>
            </a:endParaRPr>
          </a:p>
          <a:p>
            <a:pPr marL="728345" lvl="1" indent="-342900">
              <a:lnSpc>
                <a:spcPct val="90000"/>
              </a:lnSpc>
              <a:spcBef>
                <a:spcPts val="281"/>
              </a:spcBef>
              <a:buFont typeface="Courier New,monospace"/>
              <a:buChar char="o"/>
            </a:pPr>
            <a:r>
              <a:rPr lang="en-US" dirty="0"/>
              <a:t>Partner with OLH throughout this process to identify existing local groups to engage with, or engage through District Offices</a:t>
            </a:r>
            <a:endParaRPr lang="en-US" dirty="0">
              <a:cs typeface="Calibri"/>
            </a:endParaRPr>
          </a:p>
          <a:p>
            <a:pPr marL="728345" lvl="1" indent="-342900">
              <a:lnSpc>
                <a:spcPct val="90000"/>
              </a:lnSpc>
              <a:spcBef>
                <a:spcPts val="281"/>
              </a:spcBef>
              <a:buFont typeface="Courier New,monospace"/>
              <a:buChar char="o"/>
            </a:pPr>
            <a:r>
              <a:rPr lang="en-US" dirty="0"/>
              <a:t>Pay special attention to BIPOC populations (more broadly than solely New Americans)</a:t>
            </a:r>
            <a:endParaRPr lang="en-US" dirty="0">
              <a:cs typeface="Calibri"/>
            </a:endParaRPr>
          </a:p>
          <a:p>
            <a:pPr marL="0" indent="0">
              <a:buFont typeface="Arial" panose="020B0604020202020204" pitchFamily="34" charset="0"/>
              <a:buNone/>
            </a:pPr>
            <a:endParaRPr lang="en-US" b="1" dirty="0">
              <a:cs typeface="Calibri"/>
            </a:endParaRPr>
          </a:p>
          <a:p>
            <a:endParaRPr lang="en-US" b="1" dirty="0">
              <a:cs typeface="Calibri"/>
            </a:endParaRPr>
          </a:p>
          <a:p>
            <a:r>
              <a:rPr lang="en-US"/>
              <a:t>Short survey - (direct service staff/community members via cultural liaisons ) - work with HS</a:t>
            </a:r>
            <a:endParaRPr lang="en-US" dirty="0">
              <a:cs typeface="Calibri"/>
            </a:endParaRPr>
          </a:p>
          <a:p>
            <a:endParaRPr lang="en-US" dirty="0">
              <a:cs typeface="Calibri"/>
            </a:endParaRPr>
          </a:p>
          <a:p>
            <a:r>
              <a:rPr lang="en-US" dirty="0">
                <a:cs typeface="Calibri"/>
              </a:rPr>
              <a:t>Focus groups -  in Somali-Bantu, </a:t>
            </a:r>
            <a:r>
              <a:rPr lang="en-US" dirty="0"/>
              <a:t>Congolese, Nepali, Arabic-speaking and Burmese communities</a:t>
            </a:r>
            <a:endParaRPr lang="en-US" dirty="0">
              <a:cs typeface="Calibri" panose="020F0502020204030204"/>
            </a:endParaRPr>
          </a:p>
          <a:p>
            <a:r>
              <a:rPr lang="en-US" dirty="0"/>
              <a:t>Here are the questions we asked in the focus groups. </a:t>
            </a:r>
          </a:p>
          <a:p>
            <a:r>
              <a:rPr lang="en-US" dirty="0"/>
              <a:t>Exploring vaccines </a:t>
            </a:r>
          </a:p>
          <a:p>
            <a:pPr marL="171450" indent="-171450">
              <a:buFont typeface="Arial"/>
              <a:buChar char="•"/>
            </a:pPr>
            <a:r>
              <a:rPr lang="en-US" dirty="0"/>
              <a:t>When vaccines become available, would you be accessing vaccines? </a:t>
            </a:r>
            <a:endParaRPr lang="en-US" dirty="0">
              <a:cs typeface="Calibri" panose="020F0502020204030204"/>
            </a:endParaRPr>
          </a:p>
          <a:p>
            <a:pPr marL="628650" lvl="1" indent="-171450">
              <a:buFont typeface="Arial"/>
              <a:buChar char="•"/>
            </a:pPr>
            <a:r>
              <a:rPr lang="en-US" dirty="0"/>
              <a:t>Are there cultural beliefs/practices preventing you from having a vaccine? </a:t>
            </a:r>
            <a:endParaRPr lang="en-US" dirty="0">
              <a:cs typeface="Calibri" panose="020F0502020204030204"/>
            </a:endParaRPr>
          </a:p>
          <a:p>
            <a:pPr marL="628650" lvl="1" indent="-171450">
              <a:buFont typeface="Arial"/>
              <a:buChar char="•"/>
            </a:pPr>
            <a:r>
              <a:rPr lang="en-US" dirty="0"/>
              <a:t>What concerns do you have about vaccines? </a:t>
            </a:r>
            <a:endParaRPr lang="en-US" dirty="0">
              <a:cs typeface="Calibri" panose="020F0502020204030204"/>
            </a:endParaRPr>
          </a:p>
          <a:p>
            <a:r>
              <a:rPr lang="en-US" dirty="0"/>
              <a:t>Yesterday the vaccine team from UVMMC attended the Health Disparities Council to do a listening session and learn about concerns with vaccines and vaccine trials </a:t>
            </a:r>
            <a:endParaRPr lang="en-US">
              <a:cs typeface="Calibri" panose="020F0502020204030204"/>
            </a:endParaRPr>
          </a:p>
          <a:p>
            <a:endParaRPr lang="en-US" dirty="0"/>
          </a:p>
          <a:p>
            <a:r>
              <a:rPr lang="en-US" dirty="0"/>
              <a:t>Of note: compensate people for their time. Fund cultural liaison agencies to assist with this; stipend individual participants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BB18D-BBAE-4F1F-A0A3-CA4B9F4D49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82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74B7-7CFC-BA47-B228-42BB24C54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F081FB-DCDC-D946-84BA-D14BAF19F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E5F9D-1DF1-D246-8BC9-EBF95E1913C4}"/>
              </a:ext>
            </a:extLst>
          </p:cNvPr>
          <p:cNvSpPr>
            <a:spLocks noGrp="1"/>
          </p:cNvSpPr>
          <p:nvPr>
            <p:ph type="dt" sz="half" idx="10"/>
          </p:nvPr>
        </p:nvSpPr>
        <p:spPr/>
        <p:txBody>
          <a:bodyPr/>
          <a:lstStyle/>
          <a:p>
            <a:fld id="{42900318-EBD6-734B-8816-E54C890883BE}" type="datetimeFigureOut">
              <a:rPr lang="en-US" smtClean="0"/>
              <a:t>1/12/2021</a:t>
            </a:fld>
            <a:endParaRPr lang="en-US"/>
          </a:p>
        </p:txBody>
      </p:sp>
      <p:sp>
        <p:nvSpPr>
          <p:cNvPr id="5" name="Footer Placeholder 4">
            <a:extLst>
              <a:ext uri="{FF2B5EF4-FFF2-40B4-BE49-F238E27FC236}">
                <a16:creationId xmlns:a16="http://schemas.microsoft.com/office/drawing/2014/main" id="{CE934B92-84A3-444F-AA1F-B30E06D43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69B58-EEBE-B349-B766-CA217A3D2207}"/>
              </a:ext>
            </a:extLst>
          </p:cNvPr>
          <p:cNvSpPr>
            <a:spLocks noGrp="1"/>
          </p:cNvSpPr>
          <p:nvPr>
            <p:ph type="sldNum" sz="quarter" idx="12"/>
          </p:nvPr>
        </p:nvSpPr>
        <p:spPr/>
        <p:txBody>
          <a:bodyPr/>
          <a:lstStyle/>
          <a:p>
            <a:fld id="{B5DD5BC8-7BC0-F54B-A57B-55E4AEFFD966}" type="slidenum">
              <a:rPr lang="en-US" smtClean="0"/>
              <a:t>‹#›</a:t>
            </a:fld>
            <a:endParaRPr lang="en-US"/>
          </a:p>
        </p:txBody>
      </p:sp>
    </p:spTree>
    <p:extLst>
      <p:ext uri="{BB962C8B-B14F-4D97-AF65-F5344CB8AC3E}">
        <p14:creationId xmlns:p14="http://schemas.microsoft.com/office/powerpoint/2010/main" val="184646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4E58-2113-544F-9D80-ED31E0E4D2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EA77F7-E52E-F74E-9DAE-5139E977A8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799E9-E392-A641-A4CE-62A9E15F9E34}"/>
              </a:ext>
            </a:extLst>
          </p:cNvPr>
          <p:cNvSpPr>
            <a:spLocks noGrp="1"/>
          </p:cNvSpPr>
          <p:nvPr>
            <p:ph type="dt" sz="half" idx="10"/>
          </p:nvPr>
        </p:nvSpPr>
        <p:spPr/>
        <p:txBody>
          <a:bodyPr/>
          <a:lstStyle/>
          <a:p>
            <a:fld id="{42900318-EBD6-734B-8816-E54C890883BE}" type="datetimeFigureOut">
              <a:rPr lang="en-US" smtClean="0"/>
              <a:t>1/12/2021</a:t>
            </a:fld>
            <a:endParaRPr lang="en-US"/>
          </a:p>
        </p:txBody>
      </p:sp>
      <p:sp>
        <p:nvSpPr>
          <p:cNvPr id="5" name="Footer Placeholder 4">
            <a:extLst>
              <a:ext uri="{FF2B5EF4-FFF2-40B4-BE49-F238E27FC236}">
                <a16:creationId xmlns:a16="http://schemas.microsoft.com/office/drawing/2014/main" id="{4CBFAD03-B0C7-DB48-8B96-5A8B42C19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6C1A2-1025-734B-8E0E-124D4BFDF7E2}"/>
              </a:ext>
            </a:extLst>
          </p:cNvPr>
          <p:cNvSpPr>
            <a:spLocks noGrp="1"/>
          </p:cNvSpPr>
          <p:nvPr>
            <p:ph type="sldNum" sz="quarter" idx="12"/>
          </p:nvPr>
        </p:nvSpPr>
        <p:spPr/>
        <p:txBody>
          <a:bodyPr/>
          <a:lstStyle/>
          <a:p>
            <a:fld id="{B5DD5BC8-7BC0-F54B-A57B-55E4AEFFD966}" type="slidenum">
              <a:rPr lang="en-US" smtClean="0"/>
              <a:t>‹#›</a:t>
            </a:fld>
            <a:endParaRPr lang="en-US"/>
          </a:p>
        </p:txBody>
      </p:sp>
    </p:spTree>
    <p:extLst>
      <p:ext uri="{BB962C8B-B14F-4D97-AF65-F5344CB8AC3E}">
        <p14:creationId xmlns:p14="http://schemas.microsoft.com/office/powerpoint/2010/main" val="178698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831D6C-1D5A-7541-A64E-E9B500A445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89DEF2-5585-9049-B2B4-65D34183BA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F3F4D-1E9A-F343-B875-22DBA80D16EB}"/>
              </a:ext>
            </a:extLst>
          </p:cNvPr>
          <p:cNvSpPr>
            <a:spLocks noGrp="1"/>
          </p:cNvSpPr>
          <p:nvPr>
            <p:ph type="dt" sz="half" idx="10"/>
          </p:nvPr>
        </p:nvSpPr>
        <p:spPr/>
        <p:txBody>
          <a:bodyPr/>
          <a:lstStyle/>
          <a:p>
            <a:fld id="{42900318-EBD6-734B-8816-E54C890883BE}" type="datetimeFigureOut">
              <a:rPr lang="en-US" smtClean="0"/>
              <a:t>1/12/2021</a:t>
            </a:fld>
            <a:endParaRPr lang="en-US"/>
          </a:p>
        </p:txBody>
      </p:sp>
      <p:sp>
        <p:nvSpPr>
          <p:cNvPr id="5" name="Footer Placeholder 4">
            <a:extLst>
              <a:ext uri="{FF2B5EF4-FFF2-40B4-BE49-F238E27FC236}">
                <a16:creationId xmlns:a16="http://schemas.microsoft.com/office/drawing/2014/main" id="{C3E484F0-B232-AE44-A284-387B33FD7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D68D4-FD47-3443-BFFD-C0B65CCD7A7A}"/>
              </a:ext>
            </a:extLst>
          </p:cNvPr>
          <p:cNvSpPr>
            <a:spLocks noGrp="1"/>
          </p:cNvSpPr>
          <p:nvPr>
            <p:ph type="sldNum" sz="quarter" idx="12"/>
          </p:nvPr>
        </p:nvSpPr>
        <p:spPr/>
        <p:txBody>
          <a:bodyPr/>
          <a:lstStyle/>
          <a:p>
            <a:fld id="{B5DD5BC8-7BC0-F54B-A57B-55E4AEFFD966}" type="slidenum">
              <a:rPr lang="en-US" smtClean="0"/>
              <a:t>‹#›</a:t>
            </a:fld>
            <a:endParaRPr lang="en-US"/>
          </a:p>
        </p:txBody>
      </p:sp>
    </p:spTree>
    <p:extLst>
      <p:ext uri="{BB962C8B-B14F-4D97-AF65-F5344CB8AC3E}">
        <p14:creationId xmlns:p14="http://schemas.microsoft.com/office/powerpoint/2010/main" val="149760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creen Title Slide">
    <p:spTree>
      <p:nvGrpSpPr>
        <p:cNvPr id="1" name=""/>
        <p:cNvGrpSpPr/>
        <p:nvPr/>
      </p:nvGrpSpPr>
      <p:grpSpPr>
        <a:xfrm>
          <a:off x="0" y="0"/>
          <a:ext cx="0" cy="0"/>
          <a:chOff x="0" y="0"/>
          <a:chExt cx="0" cy="0"/>
        </a:xfrm>
      </p:grpSpPr>
      <p:sp>
        <p:nvSpPr>
          <p:cNvPr id="12" name="Content Placeholder 21">
            <a:extLst>
              <a:ext uri="{FF2B5EF4-FFF2-40B4-BE49-F238E27FC236}">
                <a16:creationId xmlns:a16="http://schemas.microsoft.com/office/drawing/2014/main" id="{48A7FCA1-3FE6-48AC-95C0-55D266CB5DB0}"/>
              </a:ext>
            </a:extLst>
          </p:cNvPr>
          <p:cNvSpPr>
            <a:spLocks noGrp="1"/>
          </p:cNvSpPr>
          <p:nvPr>
            <p:ph sz="quarter" idx="13" hasCustomPrompt="1"/>
          </p:nvPr>
        </p:nvSpPr>
        <p:spPr>
          <a:xfrm>
            <a:off x="2" y="0"/>
            <a:ext cx="4456671" cy="6858000"/>
          </a:xfrm>
        </p:spPr>
        <p:txBody>
          <a:bodyPr/>
          <a:lstStyle>
            <a:lvl1pPr>
              <a:defRPr/>
            </a:lvl1pPr>
          </a:lstStyle>
          <a:p>
            <a:pPr lvl="0"/>
            <a:r>
              <a:rPr lang="en-US" dirty="0"/>
              <a:t>Put an image or icon on this side that is related to your presentation.</a:t>
            </a:r>
          </a:p>
        </p:txBody>
      </p:sp>
      <p:sp>
        <p:nvSpPr>
          <p:cNvPr id="2" name="Title 1">
            <a:extLst>
              <a:ext uri="{FF2B5EF4-FFF2-40B4-BE49-F238E27FC236}">
                <a16:creationId xmlns:a16="http://schemas.microsoft.com/office/drawing/2014/main" id="{510B863C-96B9-4115-9C08-E71570C5F37E}"/>
              </a:ext>
            </a:extLst>
          </p:cNvPr>
          <p:cNvSpPr>
            <a:spLocks noGrp="1"/>
          </p:cNvSpPr>
          <p:nvPr>
            <p:ph type="ctrTitle" hasCustomPrompt="1"/>
          </p:nvPr>
        </p:nvSpPr>
        <p:spPr>
          <a:xfrm>
            <a:off x="4880008" y="480469"/>
            <a:ext cx="6375133" cy="2387600"/>
          </a:xfrm>
        </p:spPr>
        <p:txBody>
          <a:bodyPr anchor="b">
            <a:normAutofit/>
          </a:bodyPr>
          <a:lstStyle>
            <a:lvl1pPr algn="l">
              <a:defRPr sz="4000">
                <a:latin typeface="Franklin Gothic Demi Cond" panose="020B07060304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0BE84404-6AAE-4713-8412-14D5B6FB51C5}"/>
              </a:ext>
            </a:extLst>
          </p:cNvPr>
          <p:cNvSpPr>
            <a:spLocks noGrp="1"/>
          </p:cNvSpPr>
          <p:nvPr>
            <p:ph type="subTitle" idx="1" hasCustomPrompt="1"/>
          </p:nvPr>
        </p:nvSpPr>
        <p:spPr>
          <a:xfrm>
            <a:off x="4880011" y="2960144"/>
            <a:ext cx="6375133" cy="1294974"/>
          </a:xfrm>
        </p:spPr>
        <p:txBody>
          <a:bodyPr>
            <a:noAutofit/>
          </a:bodyPr>
          <a:lstStyle>
            <a:lvl1pPr marL="0" indent="0" algn="l">
              <a:buNone/>
              <a:defRPr sz="2400">
                <a:solidFill>
                  <a:schemeClr val="tx1"/>
                </a:solidFill>
                <a:latin typeface="Franklin Gothic Medium" panose="020B06030201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Put a subtitle here if needed.</a:t>
            </a:r>
          </a:p>
        </p:txBody>
      </p:sp>
      <p:pic>
        <p:nvPicPr>
          <p:cNvPr id="8" name="Picture 7">
            <a:extLst>
              <a:ext uri="{FF2B5EF4-FFF2-40B4-BE49-F238E27FC236}">
                <a16:creationId xmlns:a16="http://schemas.microsoft.com/office/drawing/2014/main" id="{02251580-7171-4B22-A86F-641F2D0E1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71367" y="5925744"/>
            <a:ext cx="1683774" cy="451787"/>
          </a:xfrm>
          <a:prstGeom prst="rect">
            <a:avLst/>
          </a:prstGeom>
        </p:spPr>
      </p:pic>
      <p:sp>
        <p:nvSpPr>
          <p:cNvPr id="7" name="Text Placeholder 6">
            <a:extLst>
              <a:ext uri="{FF2B5EF4-FFF2-40B4-BE49-F238E27FC236}">
                <a16:creationId xmlns:a16="http://schemas.microsoft.com/office/drawing/2014/main" id="{6D956C2A-1D08-4F7E-8F15-F176BB2D6502}"/>
              </a:ext>
            </a:extLst>
          </p:cNvPr>
          <p:cNvSpPr>
            <a:spLocks noGrp="1"/>
          </p:cNvSpPr>
          <p:nvPr>
            <p:ph type="body" sz="quarter" idx="14" hasCustomPrompt="1"/>
          </p:nvPr>
        </p:nvSpPr>
        <p:spPr>
          <a:xfrm>
            <a:off x="4880011" y="4530726"/>
            <a:ext cx="6375367" cy="359930"/>
          </a:xfrm>
        </p:spPr>
        <p:txBody>
          <a:bodyPr>
            <a:normAutofit/>
          </a:bodyPr>
          <a:lstStyle>
            <a:lvl1pPr>
              <a:defRPr sz="1013"/>
            </a:lvl1pPr>
          </a:lstStyle>
          <a:p>
            <a:pPr lvl="0"/>
            <a:r>
              <a:rPr lang="en-US" dirty="0"/>
              <a:t>Date</a:t>
            </a:r>
          </a:p>
        </p:txBody>
      </p:sp>
    </p:spTree>
    <p:extLst>
      <p:ext uri="{BB962C8B-B14F-4D97-AF65-F5344CB8AC3E}">
        <p14:creationId xmlns:p14="http://schemas.microsoft.com/office/powerpoint/2010/main" val="3196032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5769B8-9AC8-44C2-92EE-6502E01B8D95}"/>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61FF16F-32E0-4B65-A384-AF4601536E5D}"/>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full sentence.</a:t>
            </a:r>
          </a:p>
        </p:txBody>
      </p:sp>
      <p:sp>
        <p:nvSpPr>
          <p:cNvPr id="3" name="Content Placeholder 2">
            <a:extLst>
              <a:ext uri="{FF2B5EF4-FFF2-40B4-BE49-F238E27FC236}">
                <a16:creationId xmlns:a16="http://schemas.microsoft.com/office/drawing/2014/main" id="{984D45EB-D754-4138-B747-9B757AF45E50}"/>
              </a:ext>
            </a:extLst>
          </p:cNvPr>
          <p:cNvSpPr>
            <a:spLocks noGrp="1"/>
          </p:cNvSpPr>
          <p:nvPr>
            <p:ph idx="1" hasCustomPrompt="1"/>
          </p:nvPr>
        </p:nvSpPr>
        <p:spPr/>
        <p:txBody>
          <a:bodyPr>
            <a:normAutofit/>
          </a:bodyPr>
          <a:lstStyle>
            <a:lvl1pPr marL="0" indent="0">
              <a:buNone/>
              <a:defRPr sz="2400"/>
            </a:lvl1pPr>
          </a:lstStyle>
          <a:p>
            <a:pPr lvl="0"/>
            <a:r>
              <a:rPr lang="en-US" dirty="0"/>
              <a:t>This is a slide layout for general purposes. Use it for some simple text or a large data visualization.</a:t>
            </a:r>
          </a:p>
          <a:p>
            <a:pPr lvl="0"/>
            <a:endParaRPr lang="en-US" dirty="0"/>
          </a:p>
          <a:p>
            <a:pPr lvl="0"/>
            <a:r>
              <a:rPr lang="en-US" dirty="0"/>
              <a:t>Remember: don’t fill your slides with text! Use your slides to reinforce the key messages of your presentation, but don’t overwhelm the viewer by giving them too much to read.</a:t>
            </a:r>
          </a:p>
        </p:txBody>
      </p:sp>
      <p:sp>
        <p:nvSpPr>
          <p:cNvPr id="8" name="Slide Number Placeholder 3">
            <a:extLst>
              <a:ext uri="{FF2B5EF4-FFF2-40B4-BE49-F238E27FC236}">
                <a16:creationId xmlns:a16="http://schemas.microsoft.com/office/drawing/2014/main" id="{A0565F52-8E19-4DCE-802C-1F74B0DFFD2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9" name="Footer Placeholder 4">
            <a:extLst>
              <a:ext uri="{FF2B5EF4-FFF2-40B4-BE49-F238E27FC236}">
                <a16:creationId xmlns:a16="http://schemas.microsoft.com/office/drawing/2014/main" id="{2115853A-89C4-4567-A46A-6995F893907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1129229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CD12-6501-4514-912A-11CD1708F2D6}"/>
              </a:ext>
            </a:extLst>
          </p:cNvPr>
          <p:cNvSpPr>
            <a:spLocks noGrp="1"/>
          </p:cNvSpPr>
          <p:nvPr>
            <p:ph type="title" hasCustomPrompt="1"/>
          </p:nvPr>
        </p:nvSpPr>
        <p:spPr>
          <a:xfrm>
            <a:off x="831851" y="1709742"/>
            <a:ext cx="10515600" cy="2852737"/>
          </a:xfrm>
        </p:spPr>
        <p:txBody>
          <a:bodyPr anchor="b">
            <a:normAutofit/>
          </a:bodyPr>
          <a:lstStyle>
            <a:lvl1pPr>
              <a:defRPr sz="4000">
                <a:solidFill>
                  <a:schemeClr val="accent1"/>
                </a:solidFill>
              </a:defRPr>
            </a:lvl1pPr>
          </a:lstStyle>
          <a:p>
            <a:r>
              <a:rPr lang="en-US" dirty="0"/>
              <a:t>Section Title</a:t>
            </a:r>
          </a:p>
        </p:txBody>
      </p:sp>
      <p:sp>
        <p:nvSpPr>
          <p:cNvPr id="3" name="Text Placeholder 2">
            <a:extLst>
              <a:ext uri="{FF2B5EF4-FFF2-40B4-BE49-F238E27FC236}">
                <a16:creationId xmlns:a16="http://schemas.microsoft.com/office/drawing/2014/main" id="{13AA1ECA-ED70-4B31-993D-12E5981F492C}"/>
              </a:ext>
            </a:extLst>
          </p:cNvPr>
          <p:cNvSpPr>
            <a:spLocks noGrp="1"/>
          </p:cNvSpPr>
          <p:nvPr>
            <p:ph type="body" idx="1" hasCustomPrompt="1"/>
          </p:nvPr>
        </p:nvSpPr>
        <p:spPr>
          <a:xfrm>
            <a:off x="831851" y="4589467"/>
            <a:ext cx="10515600" cy="1500187"/>
          </a:xfrm>
        </p:spPr>
        <p:txBody>
          <a:bodyPr>
            <a:normAutofit/>
          </a:bodyPr>
          <a:lstStyle>
            <a:lvl1pPr marL="0" indent="0">
              <a:buNone/>
              <a:defRPr sz="240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Use this slide to create a break between sections of your presentation. You can include subtext in this space if needed.</a:t>
            </a:r>
          </a:p>
        </p:txBody>
      </p:sp>
    </p:spTree>
    <p:extLst>
      <p:ext uri="{BB962C8B-B14F-4D97-AF65-F5344CB8AC3E}">
        <p14:creationId xmlns:p14="http://schemas.microsoft.com/office/powerpoint/2010/main" val="3683614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DB5CC-2978-43FA-A375-024F0648C1F4}"/>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8582F355-E948-42EE-A677-0FCC9BED4D53}"/>
              </a:ext>
            </a:extLst>
          </p:cNvPr>
          <p:cNvSpPr>
            <a:spLocks noGrp="1"/>
          </p:cNvSpPr>
          <p:nvPr>
            <p:ph type="title" hasCustomPrompt="1"/>
          </p:nvPr>
        </p:nvSpPr>
        <p:spPr/>
        <p:txBody>
          <a:bodyPr>
            <a:normAutofit/>
          </a:bodyPr>
          <a:lstStyle>
            <a:lvl1pPr>
              <a:defRPr sz="3200">
                <a:solidFill>
                  <a:schemeClr val="bg1"/>
                </a:solidFill>
              </a:defRPr>
            </a:lvl1pPr>
          </a:lstStyle>
          <a:p>
            <a:r>
              <a:rPr lang="en-US" dirty="0"/>
              <a:t>Put your key takeaway here in a short sentence.</a:t>
            </a:r>
          </a:p>
        </p:txBody>
      </p:sp>
      <p:sp>
        <p:nvSpPr>
          <p:cNvPr id="3" name="Content Placeholder 2">
            <a:extLst>
              <a:ext uri="{FF2B5EF4-FFF2-40B4-BE49-F238E27FC236}">
                <a16:creationId xmlns:a16="http://schemas.microsoft.com/office/drawing/2014/main" id="{3A36713B-3791-4932-8705-79F9316DC928}"/>
              </a:ext>
            </a:extLst>
          </p:cNvPr>
          <p:cNvSpPr>
            <a:spLocks noGrp="1"/>
          </p:cNvSpPr>
          <p:nvPr>
            <p:ph sz="half" idx="1" hasCustomPrompt="1"/>
          </p:nvPr>
        </p:nvSpPr>
        <p:spPr>
          <a:xfrm>
            <a:off x="838200" y="1825625"/>
            <a:ext cx="5181600" cy="4351338"/>
          </a:xfrm>
        </p:spPr>
        <p:txBody>
          <a:bodyPr>
            <a:normAutofit/>
          </a:bodyPr>
          <a:lstStyle>
            <a:lvl1pPr>
              <a:defRPr sz="2400"/>
            </a:lvl1pPr>
          </a:lstStyle>
          <a:p>
            <a:pPr lvl="0"/>
            <a:r>
              <a:rPr lang="en-US" dirty="0"/>
              <a:t>Text or data visualization here</a:t>
            </a:r>
          </a:p>
        </p:txBody>
      </p:sp>
      <p:sp>
        <p:nvSpPr>
          <p:cNvPr id="4" name="Content Placeholder 3">
            <a:extLst>
              <a:ext uri="{FF2B5EF4-FFF2-40B4-BE49-F238E27FC236}">
                <a16:creationId xmlns:a16="http://schemas.microsoft.com/office/drawing/2014/main" id="{8470189A-3AF6-4E59-AA0F-3F10CB7E7A19}"/>
              </a:ext>
            </a:extLst>
          </p:cNvPr>
          <p:cNvSpPr>
            <a:spLocks noGrp="1"/>
          </p:cNvSpPr>
          <p:nvPr>
            <p:ph sz="half" idx="2" hasCustomPrompt="1"/>
          </p:nvPr>
        </p:nvSpPr>
        <p:spPr>
          <a:xfrm>
            <a:off x="6172200" y="1825625"/>
            <a:ext cx="5181600" cy="4351338"/>
          </a:xfrm>
        </p:spPr>
        <p:txBody>
          <a:bodyPr>
            <a:normAutofit/>
          </a:bodyPr>
          <a:lstStyle>
            <a:lvl1pPr>
              <a:defRPr sz="2400"/>
            </a:lvl1pPr>
          </a:lstStyle>
          <a:p>
            <a:pPr lvl="0"/>
            <a:r>
              <a:rPr lang="en-US" dirty="0"/>
              <a:t>Text or data visualization here</a:t>
            </a:r>
          </a:p>
        </p:txBody>
      </p:sp>
      <p:sp>
        <p:nvSpPr>
          <p:cNvPr id="13" name="Slide Number Placeholder 3">
            <a:extLst>
              <a:ext uri="{FF2B5EF4-FFF2-40B4-BE49-F238E27FC236}">
                <a16:creationId xmlns:a16="http://schemas.microsoft.com/office/drawing/2014/main" id="{A97C5068-ED4B-4E8D-8D2B-2EAB2AE4405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E436CFF-E5C4-4E0E-9D88-4FDBD8E2ED2A}"/>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3121097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DE78A0C-6B5E-46AE-B27D-A51E59A88FBD}"/>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40F792BE-FFC2-4C14-9A28-B52AC8226735}"/>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3402589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838200" y="963827"/>
            <a:ext cx="10515600" cy="5213136"/>
          </a:xfrm>
        </p:spPr>
        <p:txBody>
          <a:bodyPr/>
          <a:lstStyle>
            <a:lvl1pPr marL="0" indent="0" algn="r">
              <a:buNone/>
              <a:defRPr sz="3200">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6" name="Slide Number Placeholder 3">
            <a:extLst>
              <a:ext uri="{FF2B5EF4-FFF2-40B4-BE49-F238E27FC236}">
                <a16:creationId xmlns:a16="http://schemas.microsoft.com/office/drawing/2014/main" id="{2AB13E42-2D86-4131-B601-6F078CA98F4A}"/>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7" name="Footer Placeholder 4">
            <a:extLst>
              <a:ext uri="{FF2B5EF4-FFF2-40B4-BE49-F238E27FC236}">
                <a16:creationId xmlns:a16="http://schemas.microsoft.com/office/drawing/2014/main" id="{F8A30E44-A09F-4D0F-98E8-D9E1E5FC68F5}"/>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174720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838200" y="963827"/>
            <a:ext cx="10515600" cy="5213136"/>
          </a:xfrm>
        </p:spPr>
        <p:txBody>
          <a:bodyPr>
            <a:normAutofit/>
          </a:bodyPr>
          <a:lstStyle>
            <a:lvl1pPr marL="0" indent="0" algn="r">
              <a:buNone/>
              <a:defRPr sz="3200">
                <a:solidFill>
                  <a:schemeClr val="bg1"/>
                </a:solidFill>
                <a:latin typeface="Franklin Gothic Demi Cond" panose="020B0706030402020204" pitchFamily="34" charset="0"/>
              </a:defRPr>
            </a:lvl1pPr>
          </a:lstStyle>
          <a:p>
            <a:pPr lvl="0"/>
            <a:r>
              <a:rPr lang="en-US" dirty="0"/>
              <a:t>“Quotes can help bring a human lens to the information you’re sharing. You can use color to highlight key words that drive your key messages home. Keep the font large but don’t fill the entire slide with text. Leave some white space!”</a:t>
            </a:r>
          </a:p>
          <a:p>
            <a:pPr lvl="0"/>
            <a:endParaRPr lang="en-US" dirty="0"/>
          </a:p>
          <a:p>
            <a:pPr lvl="0"/>
            <a:r>
              <a:rPr lang="en-US" dirty="0"/>
              <a:t>–Attribution</a:t>
            </a:r>
          </a:p>
        </p:txBody>
      </p:sp>
      <p:sp>
        <p:nvSpPr>
          <p:cNvPr id="10" name="Slide Number Placeholder 3">
            <a:extLst>
              <a:ext uri="{FF2B5EF4-FFF2-40B4-BE49-F238E27FC236}">
                <a16:creationId xmlns:a16="http://schemas.microsoft.com/office/drawing/2014/main" id="{5B509990-F7C6-4D6A-8711-A4EBAE1BAED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bg1"/>
                </a:solidFill>
              </a:defRPr>
            </a:lvl1pPr>
          </a:lstStyle>
          <a:p>
            <a:fld id="{820DBD16-8F52-45AC-8998-73485FE4613D}" type="slidenum">
              <a:rPr lang="en-US" smtClean="0"/>
              <a:pPr/>
              <a:t>‹#›</a:t>
            </a:fld>
            <a:endParaRPr lang="en-US" dirty="0"/>
          </a:p>
        </p:txBody>
      </p:sp>
      <p:sp>
        <p:nvSpPr>
          <p:cNvPr id="11" name="Footer Placeholder 4">
            <a:extLst>
              <a:ext uri="{FF2B5EF4-FFF2-40B4-BE49-F238E27FC236}">
                <a16:creationId xmlns:a16="http://schemas.microsoft.com/office/drawing/2014/main" id="{735839DA-177B-439B-A35C-142DA0BF5ECB}"/>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bg1"/>
                </a:solidFill>
              </a:defRPr>
            </a:lvl1pPr>
          </a:lstStyle>
          <a:p>
            <a:r>
              <a:rPr lang="en-US"/>
              <a:t>Vermont Department of Health</a:t>
            </a:r>
            <a:endParaRPr lang="en-US" dirty="0"/>
          </a:p>
        </p:txBody>
      </p:sp>
    </p:spTree>
    <p:extLst>
      <p:ext uri="{BB962C8B-B14F-4D97-AF65-F5344CB8AC3E}">
        <p14:creationId xmlns:p14="http://schemas.microsoft.com/office/powerpoint/2010/main" val="1636546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Half P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F316-2029-4109-AD44-4D3259B84309}"/>
              </a:ext>
            </a:extLst>
          </p:cNvPr>
          <p:cNvSpPr>
            <a:spLocks noGrp="1"/>
          </p:cNvSpPr>
          <p:nvPr>
            <p:ph type="title" hasCustomPrompt="1"/>
          </p:nvPr>
        </p:nvSpPr>
        <p:spPr>
          <a:xfrm>
            <a:off x="839788" y="987425"/>
            <a:ext cx="3932237" cy="1600200"/>
          </a:xfrm>
        </p:spPr>
        <p:txBody>
          <a:bodyPr anchor="b">
            <a:normAutofit/>
          </a:bodyPr>
          <a:lstStyle>
            <a:lvl1pPr>
              <a:defRPr sz="3200">
                <a:solidFill>
                  <a:schemeClr val="tx1"/>
                </a:solidFill>
              </a:defRPr>
            </a:lvl1pPr>
          </a:lstStyle>
          <a:p>
            <a:r>
              <a:rPr lang="en-US" dirty="0"/>
              <a:t>Put your key takeaway here in a short sentence.</a:t>
            </a:r>
          </a:p>
        </p:txBody>
      </p:sp>
      <p:sp>
        <p:nvSpPr>
          <p:cNvPr id="3" name="Content Placeholder 2">
            <a:extLst>
              <a:ext uri="{FF2B5EF4-FFF2-40B4-BE49-F238E27FC236}">
                <a16:creationId xmlns:a16="http://schemas.microsoft.com/office/drawing/2014/main" id="{A65F0E9F-F7D2-4151-9EFB-AA2749E8A8B0}"/>
              </a:ext>
            </a:extLst>
          </p:cNvPr>
          <p:cNvSpPr>
            <a:spLocks noGrp="1"/>
          </p:cNvSpPr>
          <p:nvPr>
            <p:ph idx="1"/>
          </p:nvPr>
        </p:nvSpPr>
        <p:spPr>
          <a:xfrm>
            <a:off x="5183188" y="987429"/>
            <a:ext cx="6172200" cy="4873625"/>
          </a:xfrm>
        </p:spPr>
        <p:txBody>
          <a:bodyPr>
            <a:normAutofit/>
          </a:bodyPr>
          <a:lstStyle>
            <a:lvl1pPr marL="0" indent="0">
              <a:buNone/>
              <a:defRPr sz="24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p:txBody>
      </p:sp>
      <p:sp>
        <p:nvSpPr>
          <p:cNvPr id="4" name="Text Placeholder 3">
            <a:extLst>
              <a:ext uri="{FF2B5EF4-FFF2-40B4-BE49-F238E27FC236}">
                <a16:creationId xmlns:a16="http://schemas.microsoft.com/office/drawing/2014/main" id="{C231308B-BE6E-4047-ABF5-41A9E7F11AC8}"/>
              </a:ext>
            </a:extLst>
          </p:cNvPr>
          <p:cNvSpPr>
            <a:spLocks noGrp="1"/>
          </p:cNvSpPr>
          <p:nvPr>
            <p:ph type="body" sz="half" idx="2" hasCustomPrompt="1"/>
          </p:nvPr>
        </p:nvSpPr>
        <p:spPr>
          <a:xfrm>
            <a:off x="839788" y="2587628"/>
            <a:ext cx="3932237" cy="3281363"/>
          </a:xfrm>
        </p:spPr>
        <p:txBody>
          <a:bodyPr>
            <a:normAutofit/>
          </a:bodyPr>
          <a:lstStyle>
            <a:lvl1pPr marL="0" indent="0">
              <a:buNone/>
              <a:defRPr sz="240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Put supporting text here, but not too much!</a:t>
            </a:r>
          </a:p>
        </p:txBody>
      </p:sp>
      <p:sp>
        <p:nvSpPr>
          <p:cNvPr id="8" name="Slide Number Placeholder 3">
            <a:extLst>
              <a:ext uri="{FF2B5EF4-FFF2-40B4-BE49-F238E27FC236}">
                <a16:creationId xmlns:a16="http://schemas.microsoft.com/office/drawing/2014/main" id="{5CC2A6E0-B1D5-4D40-9212-034A623B267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0" name="Footer Placeholder 4">
            <a:extLst>
              <a:ext uri="{FF2B5EF4-FFF2-40B4-BE49-F238E27FC236}">
                <a16:creationId xmlns:a16="http://schemas.microsoft.com/office/drawing/2014/main" id="{FAE77D1F-1547-478F-8ED2-2A92205F895F}"/>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326131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3B4D-37EB-2548-B492-91D53BD05D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3B99A-E9A1-1A4C-8F4D-9BAEA5BEBA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57DE7-0275-6046-B170-2C4448243E65}"/>
              </a:ext>
            </a:extLst>
          </p:cNvPr>
          <p:cNvSpPr>
            <a:spLocks noGrp="1"/>
          </p:cNvSpPr>
          <p:nvPr>
            <p:ph type="dt" sz="half" idx="10"/>
          </p:nvPr>
        </p:nvSpPr>
        <p:spPr/>
        <p:txBody>
          <a:bodyPr/>
          <a:lstStyle/>
          <a:p>
            <a:fld id="{42900318-EBD6-734B-8816-E54C890883BE}" type="datetimeFigureOut">
              <a:rPr lang="en-US" smtClean="0"/>
              <a:t>1/12/2021</a:t>
            </a:fld>
            <a:endParaRPr lang="en-US"/>
          </a:p>
        </p:txBody>
      </p:sp>
      <p:sp>
        <p:nvSpPr>
          <p:cNvPr id="5" name="Footer Placeholder 4">
            <a:extLst>
              <a:ext uri="{FF2B5EF4-FFF2-40B4-BE49-F238E27FC236}">
                <a16:creationId xmlns:a16="http://schemas.microsoft.com/office/drawing/2014/main" id="{D4EBBB24-A132-C042-B51A-03ECF3D12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6C66B-9577-7741-B63B-FC5BF122CE9A}"/>
              </a:ext>
            </a:extLst>
          </p:cNvPr>
          <p:cNvSpPr>
            <a:spLocks noGrp="1"/>
          </p:cNvSpPr>
          <p:nvPr>
            <p:ph type="sldNum" sz="quarter" idx="12"/>
          </p:nvPr>
        </p:nvSpPr>
        <p:spPr/>
        <p:txBody>
          <a:bodyPr/>
          <a:lstStyle/>
          <a:p>
            <a:fld id="{B5DD5BC8-7BC0-F54B-A57B-55E4AEFFD966}" type="slidenum">
              <a:rPr lang="en-US" smtClean="0"/>
              <a:t>‹#›</a:t>
            </a:fld>
            <a:endParaRPr lang="en-US"/>
          </a:p>
        </p:txBody>
      </p:sp>
    </p:spTree>
    <p:extLst>
      <p:ext uri="{BB962C8B-B14F-4D97-AF65-F5344CB8AC3E}">
        <p14:creationId xmlns:p14="http://schemas.microsoft.com/office/powerpoint/2010/main" val="2411083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1B5C-CBC5-4813-B9F4-1E4BD2B87BDD}"/>
              </a:ext>
            </a:extLst>
          </p:cNvPr>
          <p:cNvSpPr>
            <a:spLocks noGrp="1"/>
          </p:cNvSpPr>
          <p:nvPr>
            <p:ph type="title" hasCustomPrompt="1"/>
          </p:nvPr>
        </p:nvSpPr>
        <p:spPr/>
        <p:txBody>
          <a:bodyPr>
            <a:normAutofit/>
          </a:bodyPr>
          <a:lstStyle>
            <a:lvl1pPr>
              <a:defRPr sz="3200"/>
            </a:lvl1pPr>
          </a:lstStyle>
          <a:p>
            <a:r>
              <a:rPr lang="en-US" dirty="0"/>
              <a:t>A Quick Recap</a:t>
            </a:r>
          </a:p>
        </p:txBody>
      </p:sp>
      <p:sp>
        <p:nvSpPr>
          <p:cNvPr id="6" name="Text Placeholder 5">
            <a:extLst>
              <a:ext uri="{FF2B5EF4-FFF2-40B4-BE49-F238E27FC236}">
                <a16:creationId xmlns:a16="http://schemas.microsoft.com/office/drawing/2014/main" id="{71337633-62BA-440A-8490-978F90888F01}"/>
              </a:ext>
            </a:extLst>
          </p:cNvPr>
          <p:cNvSpPr>
            <a:spLocks noGrp="1"/>
          </p:cNvSpPr>
          <p:nvPr>
            <p:ph type="body" sz="quarter" idx="12" hasCustomPrompt="1"/>
          </p:nvPr>
        </p:nvSpPr>
        <p:spPr>
          <a:xfrm>
            <a:off x="1993559" y="2137719"/>
            <a:ext cx="9362303" cy="1154112"/>
          </a:xfrm>
        </p:spPr>
        <p:txBody>
          <a:bodyPr/>
          <a:lstStyle>
            <a:lvl1pPr>
              <a:defRPr sz="2400"/>
            </a:lvl1pPr>
          </a:lstStyle>
          <a:p>
            <a:pPr lvl="0"/>
            <a:r>
              <a:rPr lang="en-US" dirty="0"/>
              <a:t>Use these points </a:t>
            </a:r>
            <a:r>
              <a:rPr lang="en-US"/>
              <a:t>to share </a:t>
            </a:r>
            <a:r>
              <a:rPr lang="en-US" dirty="0"/>
              <a:t>key takeaways from your presentation.</a:t>
            </a:r>
          </a:p>
        </p:txBody>
      </p:sp>
      <p:sp>
        <p:nvSpPr>
          <p:cNvPr id="8" name="Text Placeholder 5">
            <a:extLst>
              <a:ext uri="{FF2B5EF4-FFF2-40B4-BE49-F238E27FC236}">
                <a16:creationId xmlns:a16="http://schemas.microsoft.com/office/drawing/2014/main" id="{44FF4757-61B2-411F-981B-09DDFCB67737}"/>
              </a:ext>
            </a:extLst>
          </p:cNvPr>
          <p:cNvSpPr>
            <a:spLocks noGrp="1"/>
          </p:cNvSpPr>
          <p:nvPr>
            <p:ph type="body" sz="quarter" idx="13" hasCustomPrompt="1"/>
          </p:nvPr>
        </p:nvSpPr>
        <p:spPr>
          <a:xfrm>
            <a:off x="1991499" y="3420762"/>
            <a:ext cx="9362303" cy="1154112"/>
          </a:xfrm>
        </p:spPr>
        <p:txBody>
          <a:bodyPr/>
          <a:lstStyle>
            <a:lvl1pPr algn="l">
              <a:defRPr sz="2400"/>
            </a:lvl1pPr>
          </a:lstStyle>
          <a:p>
            <a:pPr lvl="0"/>
            <a:r>
              <a:rPr lang="en-US" dirty="0"/>
              <a:t>Points should be no longer than one sentence – the more boiled down and digestible, the better!</a:t>
            </a:r>
          </a:p>
        </p:txBody>
      </p:sp>
      <p:sp>
        <p:nvSpPr>
          <p:cNvPr id="9" name="Text Placeholder 5">
            <a:extLst>
              <a:ext uri="{FF2B5EF4-FFF2-40B4-BE49-F238E27FC236}">
                <a16:creationId xmlns:a16="http://schemas.microsoft.com/office/drawing/2014/main" id="{3675A2CB-5BCC-42DC-AB4C-85E0423997B4}"/>
              </a:ext>
            </a:extLst>
          </p:cNvPr>
          <p:cNvSpPr>
            <a:spLocks noGrp="1"/>
          </p:cNvSpPr>
          <p:nvPr>
            <p:ph type="body" sz="quarter" idx="14" hasCustomPrompt="1"/>
          </p:nvPr>
        </p:nvSpPr>
        <p:spPr>
          <a:xfrm>
            <a:off x="1991499" y="4703806"/>
            <a:ext cx="9362303" cy="1154112"/>
          </a:xfrm>
        </p:spPr>
        <p:txBody>
          <a:bodyPr>
            <a:normAutofit/>
          </a:bodyPr>
          <a:lstStyle>
            <a:lvl1pPr>
              <a:defRPr sz="2400"/>
            </a:lvl1pPr>
          </a:lstStyle>
          <a:p>
            <a:pPr lvl="0"/>
            <a:r>
              <a:rPr lang="en-US" dirty="0"/>
              <a:t>This final point should bring it all home – this is what will stick in people’s minds.</a:t>
            </a:r>
          </a:p>
        </p:txBody>
      </p:sp>
      <p:sp>
        <p:nvSpPr>
          <p:cNvPr id="10" name="TextBox 9">
            <a:extLst>
              <a:ext uri="{FF2B5EF4-FFF2-40B4-BE49-F238E27FC236}">
                <a16:creationId xmlns:a16="http://schemas.microsoft.com/office/drawing/2014/main" id="{3DCF7EA1-3A3E-4DD8-8050-FA5A3A498069}"/>
              </a:ext>
            </a:extLst>
          </p:cNvPr>
          <p:cNvSpPr txBox="1"/>
          <p:nvPr userDrawn="1"/>
        </p:nvSpPr>
        <p:spPr>
          <a:xfrm>
            <a:off x="879390" y="1872426"/>
            <a:ext cx="1376817" cy="784830"/>
          </a:xfrm>
          <a:prstGeom prst="rect">
            <a:avLst/>
          </a:prstGeom>
          <a:noFill/>
        </p:spPr>
        <p:txBody>
          <a:bodyPr wrap="square" rtlCol="0">
            <a:spAutoFit/>
          </a:bodyPr>
          <a:lstStyle/>
          <a:p>
            <a:r>
              <a:rPr lang="en-US" sz="4500" dirty="0">
                <a:solidFill>
                  <a:schemeClr val="accent1"/>
                </a:solidFill>
                <a:latin typeface="+mj-lt"/>
              </a:rPr>
              <a:t>1</a:t>
            </a:r>
          </a:p>
        </p:txBody>
      </p:sp>
      <p:sp>
        <p:nvSpPr>
          <p:cNvPr id="11" name="TextBox 10">
            <a:extLst>
              <a:ext uri="{FF2B5EF4-FFF2-40B4-BE49-F238E27FC236}">
                <a16:creationId xmlns:a16="http://schemas.microsoft.com/office/drawing/2014/main" id="{28B074D7-5222-44F8-BB3F-E5728699E8EB}"/>
              </a:ext>
            </a:extLst>
          </p:cNvPr>
          <p:cNvSpPr txBox="1"/>
          <p:nvPr userDrawn="1"/>
        </p:nvSpPr>
        <p:spPr>
          <a:xfrm>
            <a:off x="838202" y="3155468"/>
            <a:ext cx="1376817" cy="784830"/>
          </a:xfrm>
          <a:prstGeom prst="rect">
            <a:avLst/>
          </a:prstGeom>
          <a:noFill/>
        </p:spPr>
        <p:txBody>
          <a:bodyPr wrap="square" rtlCol="0">
            <a:spAutoFit/>
          </a:bodyPr>
          <a:lstStyle/>
          <a:p>
            <a:r>
              <a:rPr lang="en-US" sz="4500" dirty="0">
                <a:solidFill>
                  <a:schemeClr val="accent1"/>
                </a:solidFill>
                <a:latin typeface="+mj-lt"/>
              </a:rPr>
              <a:t>2</a:t>
            </a:r>
          </a:p>
        </p:txBody>
      </p:sp>
      <p:sp>
        <p:nvSpPr>
          <p:cNvPr id="12" name="TextBox 11">
            <a:extLst>
              <a:ext uri="{FF2B5EF4-FFF2-40B4-BE49-F238E27FC236}">
                <a16:creationId xmlns:a16="http://schemas.microsoft.com/office/drawing/2014/main" id="{463AEF0F-7350-45D4-94C7-679A13CA7CB7}"/>
              </a:ext>
            </a:extLst>
          </p:cNvPr>
          <p:cNvSpPr txBox="1"/>
          <p:nvPr userDrawn="1"/>
        </p:nvSpPr>
        <p:spPr>
          <a:xfrm>
            <a:off x="838202" y="4438513"/>
            <a:ext cx="1376817" cy="784830"/>
          </a:xfrm>
          <a:prstGeom prst="rect">
            <a:avLst/>
          </a:prstGeom>
          <a:noFill/>
        </p:spPr>
        <p:txBody>
          <a:bodyPr wrap="square" rtlCol="0">
            <a:spAutoFit/>
          </a:bodyPr>
          <a:lstStyle/>
          <a:p>
            <a:r>
              <a:rPr lang="en-US" sz="4500" dirty="0">
                <a:solidFill>
                  <a:schemeClr val="accent1"/>
                </a:solidFill>
                <a:latin typeface="+mj-lt"/>
              </a:rPr>
              <a:t>3</a:t>
            </a:r>
          </a:p>
        </p:txBody>
      </p:sp>
      <p:sp>
        <p:nvSpPr>
          <p:cNvPr id="13" name="Slide Number Placeholder 3">
            <a:extLst>
              <a:ext uri="{FF2B5EF4-FFF2-40B4-BE49-F238E27FC236}">
                <a16:creationId xmlns:a16="http://schemas.microsoft.com/office/drawing/2014/main" id="{2D8250ED-B23E-4F43-AE50-FD67383E9C23}"/>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14" name="Footer Placeholder 4">
            <a:extLst>
              <a:ext uri="{FF2B5EF4-FFF2-40B4-BE49-F238E27FC236}">
                <a16:creationId xmlns:a16="http://schemas.microsoft.com/office/drawing/2014/main" id="{5165246F-2EF3-4711-AA1E-8B42840B69BE}"/>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1178040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317015-F85D-4753-B5BA-F9F1A37347C3}"/>
              </a:ext>
            </a:extLst>
          </p:cNvPr>
          <p:cNvSpPr/>
          <p:nvPr userDrawn="1"/>
        </p:nvSpPr>
        <p:spPr>
          <a:xfrm>
            <a:off x="-1" y="3484008"/>
            <a:ext cx="12192001" cy="33739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pic>
        <p:nvPicPr>
          <p:cNvPr id="23" name="Picture 22">
            <a:extLst>
              <a:ext uri="{FF2B5EF4-FFF2-40B4-BE49-F238E27FC236}">
                <a16:creationId xmlns:a16="http://schemas.microsoft.com/office/drawing/2014/main" id="{19C2C04E-98F3-4E37-95CF-3F1927C4F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317" y="743409"/>
            <a:ext cx="2380239" cy="638661"/>
          </a:xfrm>
          <a:prstGeom prst="rect">
            <a:avLst/>
          </a:prstGeom>
        </p:spPr>
      </p:pic>
      <p:sp>
        <p:nvSpPr>
          <p:cNvPr id="25" name="Text Placeholder 11">
            <a:extLst>
              <a:ext uri="{FF2B5EF4-FFF2-40B4-BE49-F238E27FC236}">
                <a16:creationId xmlns:a16="http://schemas.microsoft.com/office/drawing/2014/main" id="{31EC38E7-90DC-4240-BB07-17CB10FC0E81}"/>
              </a:ext>
            </a:extLst>
          </p:cNvPr>
          <p:cNvSpPr>
            <a:spLocks noGrp="1"/>
          </p:cNvSpPr>
          <p:nvPr>
            <p:ph type="body" sz="quarter" idx="12"/>
          </p:nvPr>
        </p:nvSpPr>
        <p:spPr>
          <a:xfrm>
            <a:off x="5028557" y="4919056"/>
            <a:ext cx="5606428"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a:t>Click to edit Master text styles</a:t>
            </a:r>
          </a:p>
        </p:txBody>
      </p:sp>
      <p:sp>
        <p:nvSpPr>
          <p:cNvPr id="26" name="Title 1">
            <a:extLst>
              <a:ext uri="{FF2B5EF4-FFF2-40B4-BE49-F238E27FC236}">
                <a16:creationId xmlns:a16="http://schemas.microsoft.com/office/drawing/2014/main" id="{888AF295-1154-4875-880B-78365AB7D58E}"/>
              </a:ext>
            </a:extLst>
          </p:cNvPr>
          <p:cNvSpPr>
            <a:spLocks noGrp="1"/>
          </p:cNvSpPr>
          <p:nvPr>
            <p:ph type="title" hasCustomPrompt="1"/>
          </p:nvPr>
        </p:nvSpPr>
        <p:spPr>
          <a:xfrm>
            <a:off x="4026115" y="1607392"/>
            <a:ext cx="6608934" cy="1600200"/>
          </a:xfrm>
        </p:spPr>
        <p:txBody>
          <a:bodyPr anchor="b">
            <a:normAutofit/>
          </a:bodyPr>
          <a:lstStyle>
            <a:lvl1pPr>
              <a:defRPr sz="4000">
                <a:solidFill>
                  <a:schemeClr val="tx1"/>
                </a:solidFill>
              </a:defRPr>
            </a:lvl1pPr>
          </a:lstStyle>
          <a:p>
            <a:r>
              <a:rPr lang="en-US" dirty="0"/>
              <a:t>Thank you!</a:t>
            </a:r>
          </a:p>
        </p:txBody>
      </p:sp>
      <p:sp>
        <p:nvSpPr>
          <p:cNvPr id="27" name="Text Placeholder 4">
            <a:extLst>
              <a:ext uri="{FF2B5EF4-FFF2-40B4-BE49-F238E27FC236}">
                <a16:creationId xmlns:a16="http://schemas.microsoft.com/office/drawing/2014/main" id="{3C5D7E38-A48C-4E81-A5DB-A88FFB1D56A9}"/>
              </a:ext>
            </a:extLst>
          </p:cNvPr>
          <p:cNvSpPr>
            <a:spLocks noGrp="1"/>
          </p:cNvSpPr>
          <p:nvPr>
            <p:ph type="body" sz="quarter" idx="13" hasCustomPrompt="1"/>
          </p:nvPr>
        </p:nvSpPr>
        <p:spPr>
          <a:xfrm>
            <a:off x="4026115" y="4172109"/>
            <a:ext cx="6608552" cy="509503"/>
          </a:xfrm>
        </p:spPr>
        <p:txBody>
          <a:bodyPr>
            <a:normAutofit/>
          </a:bodyPr>
          <a:lstStyle>
            <a:lvl1pPr>
              <a:defRPr sz="3200">
                <a:solidFill>
                  <a:schemeClr val="bg1"/>
                </a:solidFill>
                <a:latin typeface="+mj-lt"/>
              </a:defRPr>
            </a:lvl1pPr>
          </a:lstStyle>
          <a:p>
            <a:pPr lvl="0"/>
            <a:r>
              <a:rPr lang="en-US" dirty="0"/>
              <a:t>Let’s stay in touch.</a:t>
            </a:r>
          </a:p>
        </p:txBody>
      </p:sp>
      <p:sp>
        <p:nvSpPr>
          <p:cNvPr id="28" name="Text Placeholder 11">
            <a:extLst>
              <a:ext uri="{FF2B5EF4-FFF2-40B4-BE49-F238E27FC236}">
                <a16:creationId xmlns:a16="http://schemas.microsoft.com/office/drawing/2014/main" id="{FA6E5943-7075-4F81-B9DA-EFBF6C7EA548}"/>
              </a:ext>
            </a:extLst>
          </p:cNvPr>
          <p:cNvSpPr>
            <a:spLocks noGrp="1"/>
          </p:cNvSpPr>
          <p:nvPr>
            <p:ph type="body" sz="quarter" idx="14" hasCustomPrompt="1"/>
          </p:nvPr>
        </p:nvSpPr>
        <p:spPr>
          <a:xfrm>
            <a:off x="4025796" y="4919056"/>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Email:</a:t>
            </a:r>
          </a:p>
        </p:txBody>
      </p:sp>
      <p:sp>
        <p:nvSpPr>
          <p:cNvPr id="29" name="Text Placeholder 11">
            <a:extLst>
              <a:ext uri="{FF2B5EF4-FFF2-40B4-BE49-F238E27FC236}">
                <a16:creationId xmlns:a16="http://schemas.microsoft.com/office/drawing/2014/main" id="{1C7F5132-370C-4BF1-9F89-384CFC67F03D}"/>
              </a:ext>
            </a:extLst>
          </p:cNvPr>
          <p:cNvSpPr>
            <a:spLocks noGrp="1"/>
          </p:cNvSpPr>
          <p:nvPr>
            <p:ph type="body" sz="quarter" idx="15" hasCustomPrompt="1"/>
          </p:nvPr>
        </p:nvSpPr>
        <p:spPr>
          <a:xfrm>
            <a:off x="4025796" y="5384394"/>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Web:</a:t>
            </a:r>
          </a:p>
        </p:txBody>
      </p:sp>
      <p:sp>
        <p:nvSpPr>
          <p:cNvPr id="30" name="Text Placeholder 11">
            <a:extLst>
              <a:ext uri="{FF2B5EF4-FFF2-40B4-BE49-F238E27FC236}">
                <a16:creationId xmlns:a16="http://schemas.microsoft.com/office/drawing/2014/main" id="{F5E824F4-6790-40DA-BF23-AC14B8A48591}"/>
              </a:ext>
            </a:extLst>
          </p:cNvPr>
          <p:cNvSpPr>
            <a:spLocks noGrp="1"/>
          </p:cNvSpPr>
          <p:nvPr>
            <p:ph type="body" sz="quarter" idx="16" hasCustomPrompt="1"/>
          </p:nvPr>
        </p:nvSpPr>
        <p:spPr>
          <a:xfrm>
            <a:off x="4025796" y="5824132"/>
            <a:ext cx="1002443" cy="439738"/>
          </a:xfrm>
        </p:spPr>
        <p:txBody>
          <a:bodyPr>
            <a:normAutofit/>
          </a:bodyPr>
          <a:lstStyle>
            <a:lvl1pPr marL="0" indent="0">
              <a:buFont typeface="Arial" panose="020B0604020202020204" pitchFamily="34" charset="0"/>
              <a:buNone/>
              <a:defRPr sz="2400">
                <a:solidFill>
                  <a:schemeClr val="bg1"/>
                </a:solidFill>
                <a:latin typeface="+mj-lt"/>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Social:</a:t>
            </a:r>
          </a:p>
        </p:txBody>
      </p:sp>
      <p:sp>
        <p:nvSpPr>
          <p:cNvPr id="31" name="Text Placeholder 11">
            <a:extLst>
              <a:ext uri="{FF2B5EF4-FFF2-40B4-BE49-F238E27FC236}">
                <a16:creationId xmlns:a16="http://schemas.microsoft.com/office/drawing/2014/main" id="{4C596046-DA51-49D0-8BCC-BDCE7C4D0FA6}"/>
              </a:ext>
            </a:extLst>
          </p:cNvPr>
          <p:cNvSpPr>
            <a:spLocks noGrp="1"/>
          </p:cNvSpPr>
          <p:nvPr>
            <p:ph type="body" sz="quarter" idx="17" hasCustomPrompt="1"/>
          </p:nvPr>
        </p:nvSpPr>
        <p:spPr>
          <a:xfrm>
            <a:off x="5028239" y="5378960"/>
            <a:ext cx="5606428"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healthvermont.gov</a:t>
            </a:r>
          </a:p>
        </p:txBody>
      </p:sp>
      <p:sp>
        <p:nvSpPr>
          <p:cNvPr id="32" name="Text Placeholder 11">
            <a:extLst>
              <a:ext uri="{FF2B5EF4-FFF2-40B4-BE49-F238E27FC236}">
                <a16:creationId xmlns:a16="http://schemas.microsoft.com/office/drawing/2014/main" id="{28633B5A-E5E2-4F24-B8B2-96ED4105C5FD}"/>
              </a:ext>
            </a:extLst>
          </p:cNvPr>
          <p:cNvSpPr>
            <a:spLocks noGrp="1"/>
          </p:cNvSpPr>
          <p:nvPr>
            <p:ph type="body" sz="quarter" idx="18" hasCustomPrompt="1"/>
          </p:nvPr>
        </p:nvSpPr>
        <p:spPr>
          <a:xfrm>
            <a:off x="5028239" y="5824132"/>
            <a:ext cx="5606428"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a:t>
            </a:r>
            <a:r>
              <a:rPr lang="en-US" dirty="0" err="1"/>
              <a:t>healthvermont</a:t>
            </a:r>
            <a:endParaRPr lang="en-US" dirty="0"/>
          </a:p>
        </p:txBody>
      </p:sp>
    </p:spTree>
    <p:extLst>
      <p:ext uri="{BB962C8B-B14F-4D97-AF65-F5344CB8AC3E}">
        <p14:creationId xmlns:p14="http://schemas.microsoft.com/office/powerpoint/2010/main" val="322393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Screen Title Slide">
    <p:spTree>
      <p:nvGrpSpPr>
        <p:cNvPr id="1" name=""/>
        <p:cNvGrpSpPr/>
        <p:nvPr/>
      </p:nvGrpSpPr>
      <p:grpSpPr>
        <a:xfrm>
          <a:off x="0" y="0"/>
          <a:ext cx="0" cy="0"/>
          <a:chOff x="0" y="0"/>
          <a:chExt cx="0" cy="0"/>
        </a:xfrm>
      </p:grpSpPr>
      <p:sp>
        <p:nvSpPr>
          <p:cNvPr id="12" name="Content Placeholder 21">
            <a:extLst>
              <a:ext uri="{FF2B5EF4-FFF2-40B4-BE49-F238E27FC236}">
                <a16:creationId xmlns:a16="http://schemas.microsoft.com/office/drawing/2014/main" id="{48A7FCA1-3FE6-48AC-95C0-55D266CB5DB0}"/>
              </a:ext>
            </a:extLst>
          </p:cNvPr>
          <p:cNvSpPr>
            <a:spLocks noGrp="1"/>
          </p:cNvSpPr>
          <p:nvPr>
            <p:ph sz="quarter" idx="13" hasCustomPrompt="1"/>
          </p:nvPr>
        </p:nvSpPr>
        <p:spPr>
          <a:xfrm>
            <a:off x="2" y="0"/>
            <a:ext cx="4456671" cy="6858000"/>
          </a:xfrm>
        </p:spPr>
        <p:txBody>
          <a:bodyPr/>
          <a:lstStyle>
            <a:lvl1pPr>
              <a:defRPr/>
            </a:lvl1pPr>
          </a:lstStyle>
          <a:p>
            <a:pPr lvl="0"/>
            <a:r>
              <a:rPr lang="en-US"/>
              <a:t>Put an image or icon on this side that is related to your presentation.</a:t>
            </a:r>
          </a:p>
        </p:txBody>
      </p:sp>
      <p:sp>
        <p:nvSpPr>
          <p:cNvPr id="2" name="Title 1">
            <a:extLst>
              <a:ext uri="{FF2B5EF4-FFF2-40B4-BE49-F238E27FC236}">
                <a16:creationId xmlns:a16="http://schemas.microsoft.com/office/drawing/2014/main" id="{510B863C-96B9-4115-9C08-E71570C5F37E}"/>
              </a:ext>
            </a:extLst>
          </p:cNvPr>
          <p:cNvSpPr>
            <a:spLocks noGrp="1"/>
          </p:cNvSpPr>
          <p:nvPr>
            <p:ph type="ctrTitle" hasCustomPrompt="1"/>
          </p:nvPr>
        </p:nvSpPr>
        <p:spPr>
          <a:xfrm>
            <a:off x="4880008" y="480469"/>
            <a:ext cx="6375133" cy="2387600"/>
          </a:xfrm>
        </p:spPr>
        <p:txBody>
          <a:bodyPr anchor="b">
            <a:normAutofit/>
          </a:bodyPr>
          <a:lstStyle>
            <a:lvl1pPr algn="l">
              <a:defRPr sz="4000">
                <a:latin typeface="Franklin Gothic Demi Cond" panose="020B0706030402020204" pitchFamily="34" charset="0"/>
              </a:defRPr>
            </a:lvl1pPr>
          </a:lstStyle>
          <a:p>
            <a:r>
              <a:rPr lang="en-US"/>
              <a:t>Presentation Title</a:t>
            </a:r>
          </a:p>
        </p:txBody>
      </p:sp>
      <p:sp>
        <p:nvSpPr>
          <p:cNvPr id="3" name="Subtitle 2">
            <a:extLst>
              <a:ext uri="{FF2B5EF4-FFF2-40B4-BE49-F238E27FC236}">
                <a16:creationId xmlns:a16="http://schemas.microsoft.com/office/drawing/2014/main" id="{0BE84404-6AAE-4713-8412-14D5B6FB51C5}"/>
              </a:ext>
            </a:extLst>
          </p:cNvPr>
          <p:cNvSpPr>
            <a:spLocks noGrp="1"/>
          </p:cNvSpPr>
          <p:nvPr>
            <p:ph type="subTitle" idx="1" hasCustomPrompt="1"/>
          </p:nvPr>
        </p:nvSpPr>
        <p:spPr>
          <a:xfrm>
            <a:off x="4880011" y="2960144"/>
            <a:ext cx="6375133" cy="1294974"/>
          </a:xfrm>
        </p:spPr>
        <p:txBody>
          <a:bodyPr>
            <a:noAutofit/>
          </a:bodyPr>
          <a:lstStyle>
            <a:lvl1pPr marL="0" indent="0" algn="l">
              <a:buNone/>
              <a:defRPr sz="2400">
                <a:solidFill>
                  <a:schemeClr val="tx1"/>
                </a:solidFill>
                <a:latin typeface="Franklin Gothic Medium" panose="020B06030201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Put a subtitle here if needed.</a:t>
            </a:r>
          </a:p>
        </p:txBody>
      </p:sp>
      <p:pic>
        <p:nvPicPr>
          <p:cNvPr id="8" name="Picture 7">
            <a:extLst>
              <a:ext uri="{FF2B5EF4-FFF2-40B4-BE49-F238E27FC236}">
                <a16:creationId xmlns:a16="http://schemas.microsoft.com/office/drawing/2014/main" id="{02251580-7171-4B22-A86F-641F2D0E14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71367" y="5925744"/>
            <a:ext cx="1683774" cy="451787"/>
          </a:xfrm>
          <a:prstGeom prst="rect">
            <a:avLst/>
          </a:prstGeom>
        </p:spPr>
      </p:pic>
      <p:sp>
        <p:nvSpPr>
          <p:cNvPr id="7" name="Text Placeholder 6">
            <a:extLst>
              <a:ext uri="{FF2B5EF4-FFF2-40B4-BE49-F238E27FC236}">
                <a16:creationId xmlns:a16="http://schemas.microsoft.com/office/drawing/2014/main" id="{6D956C2A-1D08-4F7E-8F15-F176BB2D6502}"/>
              </a:ext>
            </a:extLst>
          </p:cNvPr>
          <p:cNvSpPr>
            <a:spLocks noGrp="1"/>
          </p:cNvSpPr>
          <p:nvPr>
            <p:ph type="body" sz="quarter" idx="14" hasCustomPrompt="1"/>
          </p:nvPr>
        </p:nvSpPr>
        <p:spPr>
          <a:xfrm>
            <a:off x="4880011" y="4530726"/>
            <a:ext cx="6375367" cy="359930"/>
          </a:xfrm>
        </p:spPr>
        <p:txBody>
          <a:bodyPr>
            <a:normAutofit/>
          </a:bodyPr>
          <a:lstStyle>
            <a:lvl1pPr>
              <a:defRPr sz="1013"/>
            </a:lvl1pPr>
          </a:lstStyle>
          <a:p>
            <a:pPr lvl="0"/>
            <a:r>
              <a:rPr lang="en-US"/>
              <a:t>Date</a:t>
            </a:r>
          </a:p>
        </p:txBody>
      </p:sp>
    </p:spTree>
    <p:extLst>
      <p:ext uri="{BB962C8B-B14F-4D97-AF65-F5344CB8AC3E}">
        <p14:creationId xmlns:p14="http://schemas.microsoft.com/office/powerpoint/2010/main" val="759588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5769B8-9AC8-44C2-92EE-6502E01B8D95}"/>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61FF16F-32E0-4B65-A384-AF4601536E5D}"/>
              </a:ext>
            </a:extLst>
          </p:cNvPr>
          <p:cNvSpPr>
            <a:spLocks noGrp="1"/>
          </p:cNvSpPr>
          <p:nvPr>
            <p:ph type="title" hasCustomPrompt="1"/>
          </p:nvPr>
        </p:nvSpPr>
        <p:spPr/>
        <p:txBody>
          <a:bodyPr>
            <a:normAutofit/>
          </a:bodyPr>
          <a:lstStyle>
            <a:lvl1pPr>
              <a:defRPr sz="3200">
                <a:solidFill>
                  <a:schemeClr val="bg1"/>
                </a:solidFill>
              </a:defRPr>
            </a:lvl1pPr>
          </a:lstStyle>
          <a:p>
            <a:r>
              <a:rPr lang="en-US"/>
              <a:t>Put your key takeaway here in a full sentence.</a:t>
            </a:r>
          </a:p>
        </p:txBody>
      </p:sp>
      <p:sp>
        <p:nvSpPr>
          <p:cNvPr id="3" name="Content Placeholder 2">
            <a:extLst>
              <a:ext uri="{FF2B5EF4-FFF2-40B4-BE49-F238E27FC236}">
                <a16:creationId xmlns:a16="http://schemas.microsoft.com/office/drawing/2014/main" id="{984D45EB-D754-4138-B747-9B757AF45E50}"/>
              </a:ext>
            </a:extLst>
          </p:cNvPr>
          <p:cNvSpPr>
            <a:spLocks noGrp="1"/>
          </p:cNvSpPr>
          <p:nvPr>
            <p:ph idx="1" hasCustomPrompt="1"/>
          </p:nvPr>
        </p:nvSpPr>
        <p:spPr/>
        <p:txBody>
          <a:bodyPr>
            <a:normAutofit/>
          </a:bodyPr>
          <a:lstStyle>
            <a:lvl1pPr marL="0" indent="0">
              <a:buNone/>
              <a:defRPr sz="2400"/>
            </a:lvl1pPr>
          </a:lstStyle>
          <a:p>
            <a:pPr lvl="0"/>
            <a:r>
              <a:rPr lang="en-US"/>
              <a:t>This is a slide layout for general purposes. Use it for some simple text or a large data visualization.</a:t>
            </a:r>
          </a:p>
          <a:p>
            <a:pPr lvl="0"/>
            <a:endParaRPr lang="en-US"/>
          </a:p>
          <a:p>
            <a:pPr lvl="0"/>
            <a:r>
              <a:rPr lang="en-US"/>
              <a:t>Remember: don’t fill your slides with text! Use your slides to reinforce the key messages of your presentation, but don’t overwhelm the viewer by giving them too much to read.</a:t>
            </a:r>
          </a:p>
        </p:txBody>
      </p:sp>
      <p:sp>
        <p:nvSpPr>
          <p:cNvPr id="8" name="Slide Number Placeholder 3">
            <a:extLst>
              <a:ext uri="{FF2B5EF4-FFF2-40B4-BE49-F238E27FC236}">
                <a16:creationId xmlns:a16="http://schemas.microsoft.com/office/drawing/2014/main" id="{A0565F52-8E19-4DCE-802C-1F74B0DFFD2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9" name="Footer Placeholder 4">
            <a:extLst>
              <a:ext uri="{FF2B5EF4-FFF2-40B4-BE49-F238E27FC236}">
                <a16:creationId xmlns:a16="http://schemas.microsoft.com/office/drawing/2014/main" id="{2115853A-89C4-4567-A46A-6995F893907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314738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CD12-6501-4514-912A-11CD1708F2D6}"/>
              </a:ext>
            </a:extLst>
          </p:cNvPr>
          <p:cNvSpPr>
            <a:spLocks noGrp="1"/>
          </p:cNvSpPr>
          <p:nvPr>
            <p:ph type="title" hasCustomPrompt="1"/>
          </p:nvPr>
        </p:nvSpPr>
        <p:spPr>
          <a:xfrm>
            <a:off x="831851" y="1709742"/>
            <a:ext cx="10515600" cy="2852737"/>
          </a:xfrm>
        </p:spPr>
        <p:txBody>
          <a:bodyPr anchor="b">
            <a:normAutofit/>
          </a:bodyPr>
          <a:lstStyle>
            <a:lvl1pPr>
              <a:defRPr sz="4000">
                <a:solidFill>
                  <a:schemeClr val="accent1"/>
                </a:solidFill>
              </a:defRPr>
            </a:lvl1pPr>
          </a:lstStyle>
          <a:p>
            <a:r>
              <a:rPr lang="en-US"/>
              <a:t>Section Title</a:t>
            </a:r>
          </a:p>
        </p:txBody>
      </p:sp>
      <p:sp>
        <p:nvSpPr>
          <p:cNvPr id="3" name="Text Placeholder 2">
            <a:extLst>
              <a:ext uri="{FF2B5EF4-FFF2-40B4-BE49-F238E27FC236}">
                <a16:creationId xmlns:a16="http://schemas.microsoft.com/office/drawing/2014/main" id="{13AA1ECA-ED70-4B31-993D-12E5981F492C}"/>
              </a:ext>
            </a:extLst>
          </p:cNvPr>
          <p:cNvSpPr>
            <a:spLocks noGrp="1"/>
          </p:cNvSpPr>
          <p:nvPr>
            <p:ph type="body" idx="1" hasCustomPrompt="1"/>
          </p:nvPr>
        </p:nvSpPr>
        <p:spPr>
          <a:xfrm>
            <a:off x="831851" y="4589467"/>
            <a:ext cx="10515600" cy="1500187"/>
          </a:xfrm>
        </p:spPr>
        <p:txBody>
          <a:bodyPr>
            <a:normAutofit/>
          </a:bodyPr>
          <a:lstStyle>
            <a:lvl1pPr marL="0" indent="0">
              <a:buNone/>
              <a:defRPr sz="240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Use this slide to create a break between sections of your presentation. You can include subtext in this space if needed.</a:t>
            </a:r>
          </a:p>
        </p:txBody>
      </p:sp>
    </p:spTree>
    <p:extLst>
      <p:ext uri="{BB962C8B-B14F-4D97-AF65-F5344CB8AC3E}">
        <p14:creationId xmlns:p14="http://schemas.microsoft.com/office/powerpoint/2010/main" val="453585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DB5CC-2978-43FA-A375-024F0648C1F4}"/>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8582F355-E948-42EE-A677-0FCC9BED4D53}"/>
              </a:ext>
            </a:extLst>
          </p:cNvPr>
          <p:cNvSpPr>
            <a:spLocks noGrp="1"/>
          </p:cNvSpPr>
          <p:nvPr>
            <p:ph type="title" hasCustomPrompt="1"/>
          </p:nvPr>
        </p:nvSpPr>
        <p:spPr/>
        <p:txBody>
          <a:bodyPr>
            <a:normAutofit/>
          </a:bodyPr>
          <a:lstStyle>
            <a:lvl1pPr>
              <a:defRPr sz="3200">
                <a:solidFill>
                  <a:schemeClr val="bg1"/>
                </a:solidFill>
              </a:defRPr>
            </a:lvl1pPr>
          </a:lstStyle>
          <a:p>
            <a:r>
              <a:rPr lang="en-US"/>
              <a:t>Put your key takeaway here in a short sentence.</a:t>
            </a:r>
          </a:p>
        </p:txBody>
      </p:sp>
      <p:sp>
        <p:nvSpPr>
          <p:cNvPr id="3" name="Content Placeholder 2">
            <a:extLst>
              <a:ext uri="{FF2B5EF4-FFF2-40B4-BE49-F238E27FC236}">
                <a16:creationId xmlns:a16="http://schemas.microsoft.com/office/drawing/2014/main" id="{3A36713B-3791-4932-8705-79F9316DC928}"/>
              </a:ext>
            </a:extLst>
          </p:cNvPr>
          <p:cNvSpPr>
            <a:spLocks noGrp="1"/>
          </p:cNvSpPr>
          <p:nvPr>
            <p:ph sz="half" idx="1" hasCustomPrompt="1"/>
          </p:nvPr>
        </p:nvSpPr>
        <p:spPr>
          <a:xfrm>
            <a:off x="838200" y="1825625"/>
            <a:ext cx="5181600" cy="4351338"/>
          </a:xfrm>
        </p:spPr>
        <p:txBody>
          <a:bodyPr>
            <a:normAutofit/>
          </a:bodyPr>
          <a:lstStyle>
            <a:lvl1pPr>
              <a:defRPr sz="2400"/>
            </a:lvl1pPr>
          </a:lstStyle>
          <a:p>
            <a:pPr lvl="0"/>
            <a:r>
              <a:rPr lang="en-US"/>
              <a:t>Text or data visualization here</a:t>
            </a:r>
          </a:p>
        </p:txBody>
      </p:sp>
      <p:sp>
        <p:nvSpPr>
          <p:cNvPr id="4" name="Content Placeholder 3">
            <a:extLst>
              <a:ext uri="{FF2B5EF4-FFF2-40B4-BE49-F238E27FC236}">
                <a16:creationId xmlns:a16="http://schemas.microsoft.com/office/drawing/2014/main" id="{8470189A-3AF6-4E59-AA0F-3F10CB7E7A19}"/>
              </a:ext>
            </a:extLst>
          </p:cNvPr>
          <p:cNvSpPr>
            <a:spLocks noGrp="1"/>
          </p:cNvSpPr>
          <p:nvPr>
            <p:ph sz="half" idx="2" hasCustomPrompt="1"/>
          </p:nvPr>
        </p:nvSpPr>
        <p:spPr>
          <a:xfrm>
            <a:off x="6172200" y="1825625"/>
            <a:ext cx="5181600" cy="4351338"/>
          </a:xfrm>
        </p:spPr>
        <p:txBody>
          <a:bodyPr>
            <a:normAutofit/>
          </a:bodyPr>
          <a:lstStyle>
            <a:lvl1pPr>
              <a:defRPr sz="2400"/>
            </a:lvl1pPr>
          </a:lstStyle>
          <a:p>
            <a:pPr lvl="0"/>
            <a:r>
              <a:rPr lang="en-US"/>
              <a:t>Text or data visualization here</a:t>
            </a:r>
          </a:p>
        </p:txBody>
      </p:sp>
      <p:sp>
        <p:nvSpPr>
          <p:cNvPr id="13" name="Slide Number Placeholder 3">
            <a:extLst>
              <a:ext uri="{FF2B5EF4-FFF2-40B4-BE49-F238E27FC236}">
                <a16:creationId xmlns:a16="http://schemas.microsoft.com/office/drawing/2014/main" id="{A97C5068-ED4B-4E8D-8D2B-2EAB2AE4405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14" name="Footer Placeholder 4">
            <a:extLst>
              <a:ext uri="{FF2B5EF4-FFF2-40B4-BE49-F238E27FC236}">
                <a16:creationId xmlns:a16="http://schemas.microsoft.com/office/drawing/2014/main" id="{5E436CFF-E5C4-4E0E-9D88-4FDBD8E2ED2A}"/>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1537113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DE78A0C-6B5E-46AE-B27D-A51E59A88FBD}"/>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7" name="Footer Placeholder 4">
            <a:extLst>
              <a:ext uri="{FF2B5EF4-FFF2-40B4-BE49-F238E27FC236}">
                <a16:creationId xmlns:a16="http://schemas.microsoft.com/office/drawing/2014/main" id="{40F792BE-FFC2-4C14-9A28-B52AC8226735}"/>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26756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838200" y="963827"/>
            <a:ext cx="10515600" cy="5213136"/>
          </a:xfrm>
        </p:spPr>
        <p:txBody>
          <a:bodyPr/>
          <a:lstStyle>
            <a:lvl1pPr marL="0" indent="0" algn="r">
              <a:buNone/>
              <a:defRPr sz="3200">
                <a:latin typeface="Franklin Gothic Demi Cond" panose="020B0706030402020204" pitchFamily="34" charset="0"/>
              </a:defRPr>
            </a:lvl1pPr>
          </a:lstStyle>
          <a:p>
            <a:pPr lvl="0"/>
            <a:r>
              <a:rPr lang="en-US"/>
              <a:t>“Quotes can help bring a human lens to the information you’re sharing. You can use color to highlight key words that drive your key messages home. Keep the font large but don’t fill the entire slide with text. Leave some white space!”</a:t>
            </a:r>
          </a:p>
          <a:p>
            <a:pPr lvl="0"/>
            <a:endParaRPr lang="en-US"/>
          </a:p>
          <a:p>
            <a:pPr lvl="0"/>
            <a:r>
              <a:rPr lang="en-US"/>
              <a:t>–Attribution</a:t>
            </a:r>
          </a:p>
        </p:txBody>
      </p:sp>
      <p:sp>
        <p:nvSpPr>
          <p:cNvPr id="6" name="Slide Number Placeholder 3">
            <a:extLst>
              <a:ext uri="{FF2B5EF4-FFF2-40B4-BE49-F238E27FC236}">
                <a16:creationId xmlns:a16="http://schemas.microsoft.com/office/drawing/2014/main" id="{2AB13E42-2D86-4131-B601-6F078CA98F4A}"/>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7" name="Footer Placeholder 4">
            <a:extLst>
              <a:ext uri="{FF2B5EF4-FFF2-40B4-BE49-F238E27FC236}">
                <a16:creationId xmlns:a16="http://schemas.microsoft.com/office/drawing/2014/main" id="{F8A30E44-A09F-4D0F-98E8-D9E1E5FC68F5}"/>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267905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accent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918DDE9-B18C-4318-898F-FF5C7A92DB5F}"/>
              </a:ext>
            </a:extLst>
          </p:cNvPr>
          <p:cNvSpPr>
            <a:spLocks noGrp="1"/>
          </p:cNvSpPr>
          <p:nvPr>
            <p:ph idx="1" hasCustomPrompt="1"/>
          </p:nvPr>
        </p:nvSpPr>
        <p:spPr>
          <a:xfrm>
            <a:off x="838200" y="963827"/>
            <a:ext cx="10515600" cy="5213136"/>
          </a:xfrm>
        </p:spPr>
        <p:txBody>
          <a:bodyPr>
            <a:normAutofit/>
          </a:bodyPr>
          <a:lstStyle>
            <a:lvl1pPr marL="0" indent="0" algn="r">
              <a:buNone/>
              <a:defRPr sz="3200">
                <a:solidFill>
                  <a:schemeClr val="bg1"/>
                </a:solidFill>
                <a:latin typeface="Franklin Gothic Demi Cond" panose="020B0706030402020204" pitchFamily="34" charset="0"/>
              </a:defRPr>
            </a:lvl1pPr>
          </a:lstStyle>
          <a:p>
            <a:pPr lvl="0"/>
            <a:r>
              <a:rPr lang="en-US"/>
              <a:t>“Quotes can help bring a human lens to the information you’re sharing. You can use color to highlight key words that drive your key messages home. Keep the font large but don’t fill the entire slide with text. Leave some white space!”</a:t>
            </a:r>
          </a:p>
          <a:p>
            <a:pPr lvl="0"/>
            <a:endParaRPr lang="en-US"/>
          </a:p>
          <a:p>
            <a:pPr lvl="0"/>
            <a:r>
              <a:rPr lang="en-US"/>
              <a:t>–Attribution</a:t>
            </a:r>
          </a:p>
        </p:txBody>
      </p:sp>
      <p:sp>
        <p:nvSpPr>
          <p:cNvPr id="10" name="Slide Number Placeholder 3">
            <a:extLst>
              <a:ext uri="{FF2B5EF4-FFF2-40B4-BE49-F238E27FC236}">
                <a16:creationId xmlns:a16="http://schemas.microsoft.com/office/drawing/2014/main" id="{5B509990-F7C6-4D6A-8711-A4EBAE1BAED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bg1"/>
                </a:solidFill>
              </a:defRPr>
            </a:lvl1pPr>
          </a:lstStyle>
          <a:p>
            <a:fld id="{820DBD16-8F52-45AC-8998-73485FE4613D}" type="slidenum">
              <a:rPr lang="en-US" smtClean="0"/>
              <a:pPr/>
              <a:t>‹#›</a:t>
            </a:fld>
            <a:endParaRPr lang="en-US"/>
          </a:p>
        </p:txBody>
      </p:sp>
      <p:sp>
        <p:nvSpPr>
          <p:cNvPr id="11" name="Footer Placeholder 4">
            <a:extLst>
              <a:ext uri="{FF2B5EF4-FFF2-40B4-BE49-F238E27FC236}">
                <a16:creationId xmlns:a16="http://schemas.microsoft.com/office/drawing/2014/main" id="{735839DA-177B-439B-A35C-142DA0BF5ECB}"/>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bg1"/>
                </a:solidFill>
              </a:defRPr>
            </a:lvl1pPr>
          </a:lstStyle>
          <a:p>
            <a:r>
              <a:rPr lang="en-US"/>
              <a:t>Vermont Department of Health</a:t>
            </a:r>
          </a:p>
        </p:txBody>
      </p:sp>
    </p:spTree>
    <p:extLst>
      <p:ext uri="{BB962C8B-B14F-4D97-AF65-F5344CB8AC3E}">
        <p14:creationId xmlns:p14="http://schemas.microsoft.com/office/powerpoint/2010/main" val="3923656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Half P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F316-2029-4109-AD44-4D3259B84309}"/>
              </a:ext>
            </a:extLst>
          </p:cNvPr>
          <p:cNvSpPr>
            <a:spLocks noGrp="1"/>
          </p:cNvSpPr>
          <p:nvPr>
            <p:ph type="title" hasCustomPrompt="1"/>
          </p:nvPr>
        </p:nvSpPr>
        <p:spPr>
          <a:xfrm>
            <a:off x="839788" y="987425"/>
            <a:ext cx="3932237" cy="1600200"/>
          </a:xfrm>
        </p:spPr>
        <p:txBody>
          <a:bodyPr anchor="b">
            <a:normAutofit/>
          </a:bodyPr>
          <a:lstStyle>
            <a:lvl1pPr>
              <a:defRPr sz="3200">
                <a:solidFill>
                  <a:schemeClr val="tx1"/>
                </a:solidFill>
              </a:defRPr>
            </a:lvl1pPr>
          </a:lstStyle>
          <a:p>
            <a:r>
              <a:rPr lang="en-US"/>
              <a:t>Put your key takeaway here in a short sentence.</a:t>
            </a:r>
          </a:p>
        </p:txBody>
      </p:sp>
      <p:sp>
        <p:nvSpPr>
          <p:cNvPr id="3" name="Content Placeholder 2">
            <a:extLst>
              <a:ext uri="{FF2B5EF4-FFF2-40B4-BE49-F238E27FC236}">
                <a16:creationId xmlns:a16="http://schemas.microsoft.com/office/drawing/2014/main" id="{A65F0E9F-F7D2-4151-9EFB-AA2749E8A8B0}"/>
              </a:ext>
            </a:extLst>
          </p:cNvPr>
          <p:cNvSpPr>
            <a:spLocks noGrp="1"/>
          </p:cNvSpPr>
          <p:nvPr>
            <p:ph idx="1"/>
          </p:nvPr>
        </p:nvSpPr>
        <p:spPr>
          <a:xfrm>
            <a:off x="5183188" y="987429"/>
            <a:ext cx="6172200" cy="4873625"/>
          </a:xfrm>
        </p:spPr>
        <p:txBody>
          <a:bodyPr>
            <a:normAutofit/>
          </a:bodyPr>
          <a:lstStyle>
            <a:lvl1pPr marL="0" indent="0">
              <a:buNone/>
              <a:defRPr sz="24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p:txBody>
      </p:sp>
      <p:sp>
        <p:nvSpPr>
          <p:cNvPr id="4" name="Text Placeholder 3">
            <a:extLst>
              <a:ext uri="{FF2B5EF4-FFF2-40B4-BE49-F238E27FC236}">
                <a16:creationId xmlns:a16="http://schemas.microsoft.com/office/drawing/2014/main" id="{C231308B-BE6E-4047-ABF5-41A9E7F11AC8}"/>
              </a:ext>
            </a:extLst>
          </p:cNvPr>
          <p:cNvSpPr>
            <a:spLocks noGrp="1"/>
          </p:cNvSpPr>
          <p:nvPr>
            <p:ph type="body" sz="half" idx="2" hasCustomPrompt="1"/>
          </p:nvPr>
        </p:nvSpPr>
        <p:spPr>
          <a:xfrm>
            <a:off x="839788" y="2587628"/>
            <a:ext cx="3932237" cy="3281363"/>
          </a:xfrm>
        </p:spPr>
        <p:txBody>
          <a:bodyPr>
            <a:normAutofit/>
          </a:bodyPr>
          <a:lstStyle>
            <a:lvl1pPr marL="0" indent="0">
              <a:buNone/>
              <a:defRPr sz="2400">
                <a:solidFill>
                  <a:schemeClr val="tx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Put supporting text here, but not too much!</a:t>
            </a:r>
          </a:p>
        </p:txBody>
      </p:sp>
      <p:sp>
        <p:nvSpPr>
          <p:cNvPr id="8" name="Slide Number Placeholder 3">
            <a:extLst>
              <a:ext uri="{FF2B5EF4-FFF2-40B4-BE49-F238E27FC236}">
                <a16:creationId xmlns:a16="http://schemas.microsoft.com/office/drawing/2014/main" id="{5CC2A6E0-B1D5-4D40-9212-034A623B267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10" name="Footer Placeholder 4">
            <a:extLst>
              <a:ext uri="{FF2B5EF4-FFF2-40B4-BE49-F238E27FC236}">
                <a16:creationId xmlns:a16="http://schemas.microsoft.com/office/drawing/2014/main" id="{FAE77D1F-1547-478F-8ED2-2A92205F895F}"/>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13812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8212-6AE4-734D-A20F-1779E0CC79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16FB70-B4FE-4149-A2B4-B1A3EAA28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0B05BF-B8F5-2C46-B508-BEDE4D53A107}"/>
              </a:ext>
            </a:extLst>
          </p:cNvPr>
          <p:cNvSpPr>
            <a:spLocks noGrp="1"/>
          </p:cNvSpPr>
          <p:nvPr>
            <p:ph type="dt" sz="half" idx="10"/>
          </p:nvPr>
        </p:nvSpPr>
        <p:spPr/>
        <p:txBody>
          <a:bodyPr/>
          <a:lstStyle/>
          <a:p>
            <a:fld id="{42900318-EBD6-734B-8816-E54C890883BE}" type="datetimeFigureOut">
              <a:rPr lang="en-US" smtClean="0"/>
              <a:t>1/12/2021</a:t>
            </a:fld>
            <a:endParaRPr lang="en-US"/>
          </a:p>
        </p:txBody>
      </p:sp>
      <p:sp>
        <p:nvSpPr>
          <p:cNvPr id="5" name="Footer Placeholder 4">
            <a:extLst>
              <a:ext uri="{FF2B5EF4-FFF2-40B4-BE49-F238E27FC236}">
                <a16:creationId xmlns:a16="http://schemas.microsoft.com/office/drawing/2014/main" id="{D7D1840D-2B89-A448-B909-30572183A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F2847-9DF5-B44F-BAC4-699F66D04980}"/>
              </a:ext>
            </a:extLst>
          </p:cNvPr>
          <p:cNvSpPr>
            <a:spLocks noGrp="1"/>
          </p:cNvSpPr>
          <p:nvPr>
            <p:ph type="sldNum" sz="quarter" idx="12"/>
          </p:nvPr>
        </p:nvSpPr>
        <p:spPr/>
        <p:txBody>
          <a:bodyPr/>
          <a:lstStyle/>
          <a:p>
            <a:fld id="{B5DD5BC8-7BC0-F54B-A57B-55E4AEFFD966}" type="slidenum">
              <a:rPr lang="en-US" smtClean="0"/>
              <a:t>‹#›</a:t>
            </a:fld>
            <a:endParaRPr lang="en-US"/>
          </a:p>
        </p:txBody>
      </p:sp>
    </p:spTree>
    <p:extLst>
      <p:ext uri="{BB962C8B-B14F-4D97-AF65-F5344CB8AC3E}">
        <p14:creationId xmlns:p14="http://schemas.microsoft.com/office/powerpoint/2010/main" val="1059446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1B5C-CBC5-4813-B9F4-1E4BD2B87BDD}"/>
              </a:ext>
            </a:extLst>
          </p:cNvPr>
          <p:cNvSpPr>
            <a:spLocks noGrp="1"/>
          </p:cNvSpPr>
          <p:nvPr>
            <p:ph type="title" hasCustomPrompt="1"/>
          </p:nvPr>
        </p:nvSpPr>
        <p:spPr/>
        <p:txBody>
          <a:bodyPr>
            <a:normAutofit/>
          </a:bodyPr>
          <a:lstStyle>
            <a:lvl1pPr>
              <a:defRPr sz="3200"/>
            </a:lvl1pPr>
          </a:lstStyle>
          <a:p>
            <a:r>
              <a:rPr lang="en-US"/>
              <a:t>A Quick Recap</a:t>
            </a:r>
          </a:p>
        </p:txBody>
      </p:sp>
      <p:sp>
        <p:nvSpPr>
          <p:cNvPr id="6" name="Text Placeholder 5">
            <a:extLst>
              <a:ext uri="{FF2B5EF4-FFF2-40B4-BE49-F238E27FC236}">
                <a16:creationId xmlns:a16="http://schemas.microsoft.com/office/drawing/2014/main" id="{71337633-62BA-440A-8490-978F90888F01}"/>
              </a:ext>
            </a:extLst>
          </p:cNvPr>
          <p:cNvSpPr>
            <a:spLocks noGrp="1"/>
          </p:cNvSpPr>
          <p:nvPr>
            <p:ph type="body" sz="quarter" idx="12" hasCustomPrompt="1"/>
          </p:nvPr>
        </p:nvSpPr>
        <p:spPr>
          <a:xfrm>
            <a:off x="1993559" y="2137719"/>
            <a:ext cx="9362303" cy="1154112"/>
          </a:xfrm>
        </p:spPr>
        <p:txBody>
          <a:bodyPr/>
          <a:lstStyle>
            <a:lvl1pPr>
              <a:defRPr sz="2400"/>
            </a:lvl1pPr>
          </a:lstStyle>
          <a:p>
            <a:pPr lvl="0"/>
            <a:r>
              <a:rPr lang="en-US"/>
              <a:t>Use these points to share key takeaways from your presentation.</a:t>
            </a:r>
          </a:p>
        </p:txBody>
      </p:sp>
      <p:sp>
        <p:nvSpPr>
          <p:cNvPr id="8" name="Text Placeholder 5">
            <a:extLst>
              <a:ext uri="{FF2B5EF4-FFF2-40B4-BE49-F238E27FC236}">
                <a16:creationId xmlns:a16="http://schemas.microsoft.com/office/drawing/2014/main" id="{44FF4757-61B2-411F-981B-09DDFCB67737}"/>
              </a:ext>
            </a:extLst>
          </p:cNvPr>
          <p:cNvSpPr>
            <a:spLocks noGrp="1"/>
          </p:cNvSpPr>
          <p:nvPr>
            <p:ph type="body" sz="quarter" idx="13" hasCustomPrompt="1"/>
          </p:nvPr>
        </p:nvSpPr>
        <p:spPr>
          <a:xfrm>
            <a:off x="1991499" y="3420762"/>
            <a:ext cx="9362303" cy="1154112"/>
          </a:xfrm>
        </p:spPr>
        <p:txBody>
          <a:bodyPr/>
          <a:lstStyle>
            <a:lvl1pPr algn="l">
              <a:defRPr sz="2400"/>
            </a:lvl1pPr>
          </a:lstStyle>
          <a:p>
            <a:pPr lvl="0"/>
            <a:r>
              <a:rPr lang="en-US"/>
              <a:t>Points should be no longer than one sentence – the more boiled down and digestible, the better!</a:t>
            </a:r>
          </a:p>
        </p:txBody>
      </p:sp>
      <p:sp>
        <p:nvSpPr>
          <p:cNvPr id="9" name="Text Placeholder 5">
            <a:extLst>
              <a:ext uri="{FF2B5EF4-FFF2-40B4-BE49-F238E27FC236}">
                <a16:creationId xmlns:a16="http://schemas.microsoft.com/office/drawing/2014/main" id="{3675A2CB-5BCC-42DC-AB4C-85E0423997B4}"/>
              </a:ext>
            </a:extLst>
          </p:cNvPr>
          <p:cNvSpPr>
            <a:spLocks noGrp="1"/>
          </p:cNvSpPr>
          <p:nvPr>
            <p:ph type="body" sz="quarter" idx="14" hasCustomPrompt="1"/>
          </p:nvPr>
        </p:nvSpPr>
        <p:spPr>
          <a:xfrm>
            <a:off x="1991499" y="4703806"/>
            <a:ext cx="9362303" cy="1154112"/>
          </a:xfrm>
        </p:spPr>
        <p:txBody>
          <a:bodyPr>
            <a:normAutofit/>
          </a:bodyPr>
          <a:lstStyle>
            <a:lvl1pPr>
              <a:defRPr sz="2400"/>
            </a:lvl1pPr>
          </a:lstStyle>
          <a:p>
            <a:pPr lvl="0"/>
            <a:r>
              <a:rPr lang="en-US"/>
              <a:t>This final point should bring it all home – this is what will stick in people’s minds.</a:t>
            </a:r>
          </a:p>
        </p:txBody>
      </p:sp>
      <p:sp>
        <p:nvSpPr>
          <p:cNvPr id="10" name="TextBox 9">
            <a:extLst>
              <a:ext uri="{FF2B5EF4-FFF2-40B4-BE49-F238E27FC236}">
                <a16:creationId xmlns:a16="http://schemas.microsoft.com/office/drawing/2014/main" id="{3DCF7EA1-3A3E-4DD8-8050-FA5A3A498069}"/>
              </a:ext>
            </a:extLst>
          </p:cNvPr>
          <p:cNvSpPr txBox="1"/>
          <p:nvPr userDrawn="1"/>
        </p:nvSpPr>
        <p:spPr>
          <a:xfrm>
            <a:off x="879390" y="1872426"/>
            <a:ext cx="1376817" cy="784830"/>
          </a:xfrm>
          <a:prstGeom prst="rect">
            <a:avLst/>
          </a:prstGeom>
          <a:noFill/>
        </p:spPr>
        <p:txBody>
          <a:bodyPr wrap="square" rtlCol="0">
            <a:spAutoFit/>
          </a:bodyPr>
          <a:lstStyle/>
          <a:p>
            <a:r>
              <a:rPr lang="en-US" sz="4500">
                <a:solidFill>
                  <a:schemeClr val="accent1"/>
                </a:solidFill>
                <a:latin typeface="+mj-lt"/>
              </a:rPr>
              <a:t>1</a:t>
            </a:r>
          </a:p>
        </p:txBody>
      </p:sp>
      <p:sp>
        <p:nvSpPr>
          <p:cNvPr id="11" name="TextBox 10">
            <a:extLst>
              <a:ext uri="{FF2B5EF4-FFF2-40B4-BE49-F238E27FC236}">
                <a16:creationId xmlns:a16="http://schemas.microsoft.com/office/drawing/2014/main" id="{28B074D7-5222-44F8-BB3F-E5728699E8EB}"/>
              </a:ext>
            </a:extLst>
          </p:cNvPr>
          <p:cNvSpPr txBox="1"/>
          <p:nvPr userDrawn="1"/>
        </p:nvSpPr>
        <p:spPr>
          <a:xfrm>
            <a:off x="838202" y="3155468"/>
            <a:ext cx="1376817" cy="784830"/>
          </a:xfrm>
          <a:prstGeom prst="rect">
            <a:avLst/>
          </a:prstGeom>
          <a:noFill/>
        </p:spPr>
        <p:txBody>
          <a:bodyPr wrap="square" rtlCol="0">
            <a:spAutoFit/>
          </a:bodyPr>
          <a:lstStyle/>
          <a:p>
            <a:r>
              <a:rPr lang="en-US" sz="4500">
                <a:solidFill>
                  <a:schemeClr val="accent1"/>
                </a:solidFill>
                <a:latin typeface="+mj-lt"/>
              </a:rPr>
              <a:t>2</a:t>
            </a:r>
          </a:p>
        </p:txBody>
      </p:sp>
      <p:sp>
        <p:nvSpPr>
          <p:cNvPr id="12" name="TextBox 11">
            <a:extLst>
              <a:ext uri="{FF2B5EF4-FFF2-40B4-BE49-F238E27FC236}">
                <a16:creationId xmlns:a16="http://schemas.microsoft.com/office/drawing/2014/main" id="{463AEF0F-7350-45D4-94C7-679A13CA7CB7}"/>
              </a:ext>
            </a:extLst>
          </p:cNvPr>
          <p:cNvSpPr txBox="1"/>
          <p:nvPr userDrawn="1"/>
        </p:nvSpPr>
        <p:spPr>
          <a:xfrm>
            <a:off x="838202" y="4438513"/>
            <a:ext cx="1376817" cy="784830"/>
          </a:xfrm>
          <a:prstGeom prst="rect">
            <a:avLst/>
          </a:prstGeom>
          <a:noFill/>
        </p:spPr>
        <p:txBody>
          <a:bodyPr wrap="square" rtlCol="0">
            <a:spAutoFit/>
          </a:bodyPr>
          <a:lstStyle/>
          <a:p>
            <a:r>
              <a:rPr lang="en-US" sz="4500">
                <a:solidFill>
                  <a:schemeClr val="accent1"/>
                </a:solidFill>
                <a:latin typeface="+mj-lt"/>
              </a:rPr>
              <a:t>3</a:t>
            </a:r>
          </a:p>
        </p:txBody>
      </p:sp>
      <p:sp>
        <p:nvSpPr>
          <p:cNvPr id="13" name="Slide Number Placeholder 3">
            <a:extLst>
              <a:ext uri="{FF2B5EF4-FFF2-40B4-BE49-F238E27FC236}">
                <a16:creationId xmlns:a16="http://schemas.microsoft.com/office/drawing/2014/main" id="{2D8250ED-B23E-4F43-AE50-FD67383E9C23}"/>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14" name="Footer Placeholder 4">
            <a:extLst>
              <a:ext uri="{FF2B5EF4-FFF2-40B4-BE49-F238E27FC236}">
                <a16:creationId xmlns:a16="http://schemas.microsoft.com/office/drawing/2014/main" id="{5165246F-2EF3-4711-AA1E-8B42840B69BE}"/>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368383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317015-F85D-4753-B5BA-F9F1A37347C3}"/>
              </a:ext>
            </a:extLst>
          </p:cNvPr>
          <p:cNvSpPr/>
          <p:nvPr userDrawn="1"/>
        </p:nvSpPr>
        <p:spPr>
          <a:xfrm>
            <a:off x="0" y="3484008"/>
            <a:ext cx="12192000" cy="337399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8" name="TextBox 7">
            <a:extLst>
              <a:ext uri="{FF2B5EF4-FFF2-40B4-BE49-F238E27FC236}">
                <a16:creationId xmlns:a16="http://schemas.microsoft.com/office/drawing/2014/main" id="{302C32B7-3E12-480A-8F27-5D1BEE5C1B73}"/>
              </a:ext>
            </a:extLst>
          </p:cNvPr>
          <p:cNvSpPr txBox="1"/>
          <p:nvPr userDrawn="1"/>
        </p:nvSpPr>
        <p:spPr>
          <a:xfrm>
            <a:off x="4072062" y="4894349"/>
            <a:ext cx="1336589" cy="461665"/>
          </a:xfrm>
          <a:prstGeom prst="rect">
            <a:avLst/>
          </a:prstGeom>
          <a:noFill/>
        </p:spPr>
        <p:txBody>
          <a:bodyPr wrap="square" rtlCol="0">
            <a:spAutoFit/>
          </a:bodyPr>
          <a:lstStyle/>
          <a:p>
            <a:r>
              <a:rPr lang="en-US" sz="2400">
                <a:solidFill>
                  <a:schemeClr val="bg1"/>
                </a:solidFill>
                <a:latin typeface="+mj-lt"/>
              </a:rPr>
              <a:t>Email:</a:t>
            </a:r>
          </a:p>
        </p:txBody>
      </p:sp>
      <p:sp>
        <p:nvSpPr>
          <p:cNvPr id="12" name="Text Placeholder 11">
            <a:extLst>
              <a:ext uri="{FF2B5EF4-FFF2-40B4-BE49-F238E27FC236}">
                <a16:creationId xmlns:a16="http://schemas.microsoft.com/office/drawing/2014/main" id="{716C321D-8800-4AE1-9811-1532F052EDF8}"/>
              </a:ext>
            </a:extLst>
          </p:cNvPr>
          <p:cNvSpPr>
            <a:spLocks noGrp="1"/>
          </p:cNvSpPr>
          <p:nvPr>
            <p:ph type="body" sz="quarter" idx="12"/>
          </p:nvPr>
        </p:nvSpPr>
        <p:spPr>
          <a:xfrm>
            <a:off x="5408651" y="4975267"/>
            <a:ext cx="6021775" cy="439738"/>
          </a:xfrm>
        </p:spPr>
        <p:txBody>
          <a:bodyPr>
            <a:normAutofit/>
          </a:bodyPr>
          <a:lstStyle>
            <a:lvl1pPr marL="0" indent="0">
              <a:buFont typeface="Arial" panose="020B0604020202020204" pitchFamily="34" charset="0"/>
              <a:buNone/>
              <a:defRPr sz="2400">
                <a:solidFill>
                  <a:schemeClr val="bg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a:t>Click to edit Master text styles</a:t>
            </a:r>
          </a:p>
        </p:txBody>
      </p:sp>
      <p:sp>
        <p:nvSpPr>
          <p:cNvPr id="10" name="TextBox 9">
            <a:extLst>
              <a:ext uri="{FF2B5EF4-FFF2-40B4-BE49-F238E27FC236}">
                <a16:creationId xmlns:a16="http://schemas.microsoft.com/office/drawing/2014/main" id="{0432328D-8FB7-4D37-BB46-ABB27C092FEA}"/>
              </a:ext>
            </a:extLst>
          </p:cNvPr>
          <p:cNvSpPr txBox="1"/>
          <p:nvPr userDrawn="1"/>
        </p:nvSpPr>
        <p:spPr>
          <a:xfrm>
            <a:off x="4072060" y="5745291"/>
            <a:ext cx="1336589" cy="461665"/>
          </a:xfrm>
          <a:prstGeom prst="rect">
            <a:avLst/>
          </a:prstGeom>
          <a:noFill/>
        </p:spPr>
        <p:txBody>
          <a:bodyPr wrap="square" rtlCol="0">
            <a:spAutoFit/>
          </a:bodyPr>
          <a:lstStyle/>
          <a:p>
            <a:r>
              <a:rPr lang="en-US" sz="2400">
                <a:solidFill>
                  <a:schemeClr val="bg1"/>
                </a:solidFill>
                <a:latin typeface="+mj-lt"/>
              </a:rPr>
              <a:t>Social:</a:t>
            </a:r>
          </a:p>
        </p:txBody>
      </p:sp>
      <p:sp>
        <p:nvSpPr>
          <p:cNvPr id="15" name="TextBox 14">
            <a:extLst>
              <a:ext uri="{FF2B5EF4-FFF2-40B4-BE49-F238E27FC236}">
                <a16:creationId xmlns:a16="http://schemas.microsoft.com/office/drawing/2014/main" id="{9DE19F1C-28DA-4D54-B6D2-4056BA75B6AC}"/>
              </a:ext>
            </a:extLst>
          </p:cNvPr>
          <p:cNvSpPr txBox="1"/>
          <p:nvPr userDrawn="1"/>
        </p:nvSpPr>
        <p:spPr>
          <a:xfrm>
            <a:off x="5408651" y="5779916"/>
            <a:ext cx="6021775" cy="461665"/>
          </a:xfrm>
          <a:prstGeom prst="rect">
            <a:avLst/>
          </a:prstGeom>
          <a:noFill/>
        </p:spPr>
        <p:txBody>
          <a:bodyPr wrap="square" rtlCol="0">
            <a:spAutoFit/>
          </a:bodyPr>
          <a:lstStyle/>
          <a:p>
            <a:r>
              <a:rPr lang="en-US" sz="2400">
                <a:solidFill>
                  <a:schemeClr val="bg1"/>
                </a:solidFill>
                <a:latin typeface="+mn-lt"/>
              </a:rPr>
              <a:t>@healthvermont</a:t>
            </a:r>
          </a:p>
        </p:txBody>
      </p:sp>
      <p:sp>
        <p:nvSpPr>
          <p:cNvPr id="9" name="TextBox 8">
            <a:extLst>
              <a:ext uri="{FF2B5EF4-FFF2-40B4-BE49-F238E27FC236}">
                <a16:creationId xmlns:a16="http://schemas.microsoft.com/office/drawing/2014/main" id="{C28A37A6-290F-4516-8E5F-15010C782EE8}"/>
              </a:ext>
            </a:extLst>
          </p:cNvPr>
          <p:cNvSpPr txBox="1"/>
          <p:nvPr userDrawn="1"/>
        </p:nvSpPr>
        <p:spPr>
          <a:xfrm>
            <a:off x="4072060" y="5319820"/>
            <a:ext cx="1336589" cy="461665"/>
          </a:xfrm>
          <a:prstGeom prst="rect">
            <a:avLst/>
          </a:prstGeom>
          <a:noFill/>
        </p:spPr>
        <p:txBody>
          <a:bodyPr wrap="square" rtlCol="0">
            <a:spAutoFit/>
          </a:bodyPr>
          <a:lstStyle/>
          <a:p>
            <a:r>
              <a:rPr lang="en-US" sz="2400">
                <a:solidFill>
                  <a:schemeClr val="bg1"/>
                </a:solidFill>
                <a:latin typeface="+mj-lt"/>
              </a:rPr>
              <a:t>Web:</a:t>
            </a:r>
          </a:p>
        </p:txBody>
      </p:sp>
      <p:sp>
        <p:nvSpPr>
          <p:cNvPr id="16" name="TextBox 15">
            <a:extLst>
              <a:ext uri="{FF2B5EF4-FFF2-40B4-BE49-F238E27FC236}">
                <a16:creationId xmlns:a16="http://schemas.microsoft.com/office/drawing/2014/main" id="{C5164602-4102-4B53-9748-D020C1A48C9F}"/>
              </a:ext>
            </a:extLst>
          </p:cNvPr>
          <p:cNvSpPr txBox="1"/>
          <p:nvPr userDrawn="1"/>
        </p:nvSpPr>
        <p:spPr>
          <a:xfrm>
            <a:off x="5408651" y="5376107"/>
            <a:ext cx="6021775" cy="461665"/>
          </a:xfrm>
          <a:prstGeom prst="rect">
            <a:avLst/>
          </a:prstGeom>
          <a:noFill/>
        </p:spPr>
        <p:txBody>
          <a:bodyPr wrap="square" rtlCol="0">
            <a:spAutoFit/>
          </a:bodyPr>
          <a:lstStyle/>
          <a:p>
            <a:r>
              <a:rPr lang="en-US" sz="2400">
                <a:solidFill>
                  <a:schemeClr val="bg1"/>
                </a:solidFill>
                <a:latin typeface="+mn-lt"/>
              </a:rPr>
              <a:t>www.healthvermont.gov</a:t>
            </a:r>
          </a:p>
        </p:txBody>
      </p:sp>
      <p:sp>
        <p:nvSpPr>
          <p:cNvPr id="21" name="Title 1">
            <a:extLst>
              <a:ext uri="{FF2B5EF4-FFF2-40B4-BE49-F238E27FC236}">
                <a16:creationId xmlns:a16="http://schemas.microsoft.com/office/drawing/2014/main" id="{3E7E678B-652B-4389-9AE2-42282FFAB7B3}"/>
              </a:ext>
            </a:extLst>
          </p:cNvPr>
          <p:cNvSpPr txBox="1">
            <a:spLocks/>
          </p:cNvSpPr>
          <p:nvPr userDrawn="1"/>
        </p:nvSpPr>
        <p:spPr>
          <a:xfrm>
            <a:off x="4072060" y="2158446"/>
            <a:ext cx="3394581" cy="1325563"/>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4000"/>
              <a:t>Thank you!</a:t>
            </a:r>
          </a:p>
        </p:txBody>
      </p:sp>
      <p:sp>
        <p:nvSpPr>
          <p:cNvPr id="22" name="Title 1">
            <a:extLst>
              <a:ext uri="{FF2B5EF4-FFF2-40B4-BE49-F238E27FC236}">
                <a16:creationId xmlns:a16="http://schemas.microsoft.com/office/drawing/2014/main" id="{2FE7A6EB-5248-4683-87A4-62A44C91BC0B}"/>
              </a:ext>
            </a:extLst>
          </p:cNvPr>
          <p:cNvSpPr txBox="1">
            <a:spLocks/>
          </p:cNvSpPr>
          <p:nvPr userDrawn="1"/>
        </p:nvSpPr>
        <p:spPr>
          <a:xfrm>
            <a:off x="4072061" y="3748588"/>
            <a:ext cx="8119939" cy="1325563"/>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3200">
                <a:solidFill>
                  <a:schemeClr val="bg1"/>
                </a:solidFill>
              </a:rPr>
              <a:t>Let’s stay in touch.</a:t>
            </a:r>
          </a:p>
        </p:txBody>
      </p:sp>
      <p:pic>
        <p:nvPicPr>
          <p:cNvPr id="23" name="Picture 22">
            <a:extLst>
              <a:ext uri="{FF2B5EF4-FFF2-40B4-BE49-F238E27FC236}">
                <a16:creationId xmlns:a16="http://schemas.microsoft.com/office/drawing/2014/main" id="{19C2C04E-98F3-4E37-95CF-3F1927C4F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2317" y="743409"/>
            <a:ext cx="2380239" cy="638661"/>
          </a:xfrm>
          <a:prstGeom prst="rect">
            <a:avLst/>
          </a:prstGeom>
        </p:spPr>
      </p:pic>
    </p:spTree>
    <p:extLst>
      <p:ext uri="{BB962C8B-B14F-4D97-AF65-F5344CB8AC3E}">
        <p14:creationId xmlns:p14="http://schemas.microsoft.com/office/powerpoint/2010/main" val="9309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9A26-9D55-9D47-AB54-47FB0DE033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3CB851-4279-984A-A70B-D4305991DA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8CD547-FC91-CC4E-A880-652F49D16C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545567-20E5-974F-A19C-ECD4F75A2933}"/>
              </a:ext>
            </a:extLst>
          </p:cNvPr>
          <p:cNvSpPr>
            <a:spLocks noGrp="1"/>
          </p:cNvSpPr>
          <p:nvPr>
            <p:ph type="dt" sz="half" idx="10"/>
          </p:nvPr>
        </p:nvSpPr>
        <p:spPr/>
        <p:txBody>
          <a:bodyPr/>
          <a:lstStyle/>
          <a:p>
            <a:fld id="{42900318-EBD6-734B-8816-E54C890883BE}" type="datetimeFigureOut">
              <a:rPr lang="en-US" smtClean="0"/>
              <a:t>1/12/2021</a:t>
            </a:fld>
            <a:endParaRPr lang="en-US"/>
          </a:p>
        </p:txBody>
      </p:sp>
      <p:sp>
        <p:nvSpPr>
          <p:cNvPr id="6" name="Footer Placeholder 5">
            <a:extLst>
              <a:ext uri="{FF2B5EF4-FFF2-40B4-BE49-F238E27FC236}">
                <a16:creationId xmlns:a16="http://schemas.microsoft.com/office/drawing/2014/main" id="{B3878965-BF04-CB45-9165-C2EFFE953B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7ED0E0-06E3-C74E-B4D0-409A5408FEA6}"/>
              </a:ext>
            </a:extLst>
          </p:cNvPr>
          <p:cNvSpPr>
            <a:spLocks noGrp="1"/>
          </p:cNvSpPr>
          <p:nvPr>
            <p:ph type="sldNum" sz="quarter" idx="12"/>
          </p:nvPr>
        </p:nvSpPr>
        <p:spPr/>
        <p:txBody>
          <a:bodyPr/>
          <a:lstStyle/>
          <a:p>
            <a:fld id="{B5DD5BC8-7BC0-F54B-A57B-55E4AEFFD966}" type="slidenum">
              <a:rPr lang="en-US" smtClean="0"/>
              <a:t>‹#›</a:t>
            </a:fld>
            <a:endParaRPr lang="en-US"/>
          </a:p>
        </p:txBody>
      </p:sp>
    </p:spTree>
    <p:extLst>
      <p:ext uri="{BB962C8B-B14F-4D97-AF65-F5344CB8AC3E}">
        <p14:creationId xmlns:p14="http://schemas.microsoft.com/office/powerpoint/2010/main" val="250049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FF46-379E-1040-ACF6-47B532E067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3BE9E-450F-6D46-8F5B-4FDAE3C562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DAD2A2-9FE7-AF4E-95D1-B797FA56FF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5389E-AC1F-0C4F-864D-5ECF17C8DD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C9E2A-B197-EF48-907C-6DA2094872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F2244-3966-2A48-AC95-61E20382960B}"/>
              </a:ext>
            </a:extLst>
          </p:cNvPr>
          <p:cNvSpPr>
            <a:spLocks noGrp="1"/>
          </p:cNvSpPr>
          <p:nvPr>
            <p:ph type="dt" sz="half" idx="10"/>
          </p:nvPr>
        </p:nvSpPr>
        <p:spPr/>
        <p:txBody>
          <a:bodyPr/>
          <a:lstStyle/>
          <a:p>
            <a:fld id="{42900318-EBD6-734B-8816-E54C890883BE}" type="datetimeFigureOut">
              <a:rPr lang="en-US" smtClean="0"/>
              <a:t>1/12/2021</a:t>
            </a:fld>
            <a:endParaRPr lang="en-US"/>
          </a:p>
        </p:txBody>
      </p:sp>
      <p:sp>
        <p:nvSpPr>
          <p:cNvPr id="8" name="Footer Placeholder 7">
            <a:extLst>
              <a:ext uri="{FF2B5EF4-FFF2-40B4-BE49-F238E27FC236}">
                <a16:creationId xmlns:a16="http://schemas.microsoft.com/office/drawing/2014/main" id="{60E22567-B88A-124E-B960-0DCFBFA4D5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25E887-A73C-404C-A48A-0E480455AA09}"/>
              </a:ext>
            </a:extLst>
          </p:cNvPr>
          <p:cNvSpPr>
            <a:spLocks noGrp="1"/>
          </p:cNvSpPr>
          <p:nvPr>
            <p:ph type="sldNum" sz="quarter" idx="12"/>
          </p:nvPr>
        </p:nvSpPr>
        <p:spPr/>
        <p:txBody>
          <a:bodyPr/>
          <a:lstStyle/>
          <a:p>
            <a:fld id="{B5DD5BC8-7BC0-F54B-A57B-55E4AEFFD966}" type="slidenum">
              <a:rPr lang="en-US" smtClean="0"/>
              <a:t>‹#›</a:t>
            </a:fld>
            <a:endParaRPr lang="en-US"/>
          </a:p>
        </p:txBody>
      </p:sp>
    </p:spTree>
    <p:extLst>
      <p:ext uri="{BB962C8B-B14F-4D97-AF65-F5344CB8AC3E}">
        <p14:creationId xmlns:p14="http://schemas.microsoft.com/office/powerpoint/2010/main" val="229120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41CC-8C15-0A47-9831-709C6A73FC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45A499-5837-AB45-9246-9A80BEDE0080}"/>
              </a:ext>
            </a:extLst>
          </p:cNvPr>
          <p:cNvSpPr>
            <a:spLocks noGrp="1"/>
          </p:cNvSpPr>
          <p:nvPr>
            <p:ph type="dt" sz="half" idx="10"/>
          </p:nvPr>
        </p:nvSpPr>
        <p:spPr/>
        <p:txBody>
          <a:bodyPr/>
          <a:lstStyle/>
          <a:p>
            <a:fld id="{42900318-EBD6-734B-8816-E54C890883BE}" type="datetimeFigureOut">
              <a:rPr lang="en-US" smtClean="0"/>
              <a:t>1/12/2021</a:t>
            </a:fld>
            <a:endParaRPr lang="en-US"/>
          </a:p>
        </p:txBody>
      </p:sp>
      <p:sp>
        <p:nvSpPr>
          <p:cNvPr id="4" name="Footer Placeholder 3">
            <a:extLst>
              <a:ext uri="{FF2B5EF4-FFF2-40B4-BE49-F238E27FC236}">
                <a16:creationId xmlns:a16="http://schemas.microsoft.com/office/drawing/2014/main" id="{8583699C-C815-C347-B81D-CD15FD144B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12ECB3-E47B-4545-A444-E67EC5BB05A5}"/>
              </a:ext>
            </a:extLst>
          </p:cNvPr>
          <p:cNvSpPr>
            <a:spLocks noGrp="1"/>
          </p:cNvSpPr>
          <p:nvPr>
            <p:ph type="sldNum" sz="quarter" idx="12"/>
          </p:nvPr>
        </p:nvSpPr>
        <p:spPr/>
        <p:txBody>
          <a:bodyPr/>
          <a:lstStyle/>
          <a:p>
            <a:fld id="{B5DD5BC8-7BC0-F54B-A57B-55E4AEFFD966}" type="slidenum">
              <a:rPr lang="en-US" smtClean="0"/>
              <a:t>‹#›</a:t>
            </a:fld>
            <a:endParaRPr lang="en-US"/>
          </a:p>
        </p:txBody>
      </p:sp>
    </p:spTree>
    <p:extLst>
      <p:ext uri="{BB962C8B-B14F-4D97-AF65-F5344CB8AC3E}">
        <p14:creationId xmlns:p14="http://schemas.microsoft.com/office/powerpoint/2010/main" val="164472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34962D-3FD1-3043-A224-2A37B3B40C2B}"/>
              </a:ext>
            </a:extLst>
          </p:cNvPr>
          <p:cNvSpPr>
            <a:spLocks noGrp="1"/>
          </p:cNvSpPr>
          <p:nvPr>
            <p:ph type="dt" sz="half" idx="10"/>
          </p:nvPr>
        </p:nvSpPr>
        <p:spPr/>
        <p:txBody>
          <a:bodyPr/>
          <a:lstStyle/>
          <a:p>
            <a:fld id="{42900318-EBD6-734B-8816-E54C890883BE}" type="datetimeFigureOut">
              <a:rPr lang="en-US" smtClean="0"/>
              <a:t>1/12/2021</a:t>
            </a:fld>
            <a:endParaRPr lang="en-US"/>
          </a:p>
        </p:txBody>
      </p:sp>
      <p:sp>
        <p:nvSpPr>
          <p:cNvPr id="3" name="Footer Placeholder 2">
            <a:extLst>
              <a:ext uri="{FF2B5EF4-FFF2-40B4-BE49-F238E27FC236}">
                <a16:creationId xmlns:a16="http://schemas.microsoft.com/office/drawing/2014/main" id="{8956697C-8179-3848-B4FD-03A0F62A97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4A11D1-3CAA-8449-A4CB-8AC58F51534A}"/>
              </a:ext>
            </a:extLst>
          </p:cNvPr>
          <p:cNvSpPr>
            <a:spLocks noGrp="1"/>
          </p:cNvSpPr>
          <p:nvPr>
            <p:ph type="sldNum" sz="quarter" idx="12"/>
          </p:nvPr>
        </p:nvSpPr>
        <p:spPr/>
        <p:txBody>
          <a:bodyPr/>
          <a:lstStyle/>
          <a:p>
            <a:fld id="{B5DD5BC8-7BC0-F54B-A57B-55E4AEFFD966}" type="slidenum">
              <a:rPr lang="en-US" smtClean="0"/>
              <a:t>‹#›</a:t>
            </a:fld>
            <a:endParaRPr lang="en-US"/>
          </a:p>
        </p:txBody>
      </p:sp>
    </p:spTree>
    <p:extLst>
      <p:ext uri="{BB962C8B-B14F-4D97-AF65-F5344CB8AC3E}">
        <p14:creationId xmlns:p14="http://schemas.microsoft.com/office/powerpoint/2010/main" val="3572860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C623-E00D-A643-B773-9C55090E0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A34367-746E-A04B-B09C-0FA604EB9E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1C2235-4B19-DB4D-A731-0ABEBE00E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CFB2F-74DF-A944-869C-823DCAC7DD5F}"/>
              </a:ext>
            </a:extLst>
          </p:cNvPr>
          <p:cNvSpPr>
            <a:spLocks noGrp="1"/>
          </p:cNvSpPr>
          <p:nvPr>
            <p:ph type="dt" sz="half" idx="10"/>
          </p:nvPr>
        </p:nvSpPr>
        <p:spPr/>
        <p:txBody>
          <a:bodyPr/>
          <a:lstStyle/>
          <a:p>
            <a:fld id="{42900318-EBD6-734B-8816-E54C890883BE}" type="datetimeFigureOut">
              <a:rPr lang="en-US" smtClean="0"/>
              <a:t>1/12/2021</a:t>
            </a:fld>
            <a:endParaRPr lang="en-US"/>
          </a:p>
        </p:txBody>
      </p:sp>
      <p:sp>
        <p:nvSpPr>
          <p:cNvPr id="6" name="Footer Placeholder 5">
            <a:extLst>
              <a:ext uri="{FF2B5EF4-FFF2-40B4-BE49-F238E27FC236}">
                <a16:creationId xmlns:a16="http://schemas.microsoft.com/office/drawing/2014/main" id="{38C34069-7A9D-FD49-A4BB-B5A49FA14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1A3D5-962B-6346-8C24-9EE8048CBE42}"/>
              </a:ext>
            </a:extLst>
          </p:cNvPr>
          <p:cNvSpPr>
            <a:spLocks noGrp="1"/>
          </p:cNvSpPr>
          <p:nvPr>
            <p:ph type="sldNum" sz="quarter" idx="12"/>
          </p:nvPr>
        </p:nvSpPr>
        <p:spPr/>
        <p:txBody>
          <a:bodyPr/>
          <a:lstStyle/>
          <a:p>
            <a:fld id="{B5DD5BC8-7BC0-F54B-A57B-55E4AEFFD966}" type="slidenum">
              <a:rPr lang="en-US" smtClean="0"/>
              <a:t>‹#›</a:t>
            </a:fld>
            <a:endParaRPr lang="en-US"/>
          </a:p>
        </p:txBody>
      </p:sp>
    </p:spTree>
    <p:extLst>
      <p:ext uri="{BB962C8B-B14F-4D97-AF65-F5344CB8AC3E}">
        <p14:creationId xmlns:p14="http://schemas.microsoft.com/office/powerpoint/2010/main" val="365670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0995F-AA69-6748-84C8-EF4228B54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374532-5DD2-B649-B3B9-173433E674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7340D3-9158-9143-9915-DD7B64D8A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C7E24-F014-BB48-9A78-424E19F6D827}"/>
              </a:ext>
            </a:extLst>
          </p:cNvPr>
          <p:cNvSpPr>
            <a:spLocks noGrp="1"/>
          </p:cNvSpPr>
          <p:nvPr>
            <p:ph type="dt" sz="half" idx="10"/>
          </p:nvPr>
        </p:nvSpPr>
        <p:spPr/>
        <p:txBody>
          <a:bodyPr/>
          <a:lstStyle/>
          <a:p>
            <a:fld id="{42900318-EBD6-734B-8816-E54C890883BE}" type="datetimeFigureOut">
              <a:rPr lang="en-US" smtClean="0"/>
              <a:t>1/12/2021</a:t>
            </a:fld>
            <a:endParaRPr lang="en-US"/>
          </a:p>
        </p:txBody>
      </p:sp>
      <p:sp>
        <p:nvSpPr>
          <p:cNvPr id="6" name="Footer Placeholder 5">
            <a:extLst>
              <a:ext uri="{FF2B5EF4-FFF2-40B4-BE49-F238E27FC236}">
                <a16:creationId xmlns:a16="http://schemas.microsoft.com/office/drawing/2014/main" id="{114B372E-E8F2-B341-9E27-DC353DAB9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9B876-7B2A-244D-8C2D-C99836F95E8D}"/>
              </a:ext>
            </a:extLst>
          </p:cNvPr>
          <p:cNvSpPr>
            <a:spLocks noGrp="1"/>
          </p:cNvSpPr>
          <p:nvPr>
            <p:ph type="sldNum" sz="quarter" idx="12"/>
          </p:nvPr>
        </p:nvSpPr>
        <p:spPr/>
        <p:txBody>
          <a:bodyPr/>
          <a:lstStyle/>
          <a:p>
            <a:fld id="{B5DD5BC8-7BC0-F54B-A57B-55E4AEFFD966}" type="slidenum">
              <a:rPr lang="en-US" smtClean="0"/>
              <a:t>‹#›</a:t>
            </a:fld>
            <a:endParaRPr lang="en-US"/>
          </a:p>
        </p:txBody>
      </p:sp>
    </p:spTree>
    <p:extLst>
      <p:ext uri="{BB962C8B-B14F-4D97-AF65-F5344CB8AC3E}">
        <p14:creationId xmlns:p14="http://schemas.microsoft.com/office/powerpoint/2010/main" val="249730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98CE67-F65B-DD48-A687-77BD728B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FD5C73-D24F-8045-9C3D-2E01D44606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62D89-34D7-904E-A496-2DB80C3B0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00318-EBD6-734B-8816-E54C890883BE}" type="datetimeFigureOut">
              <a:rPr lang="en-US" smtClean="0"/>
              <a:t>1/12/2021</a:t>
            </a:fld>
            <a:endParaRPr lang="en-US"/>
          </a:p>
        </p:txBody>
      </p:sp>
      <p:sp>
        <p:nvSpPr>
          <p:cNvPr id="5" name="Footer Placeholder 4">
            <a:extLst>
              <a:ext uri="{FF2B5EF4-FFF2-40B4-BE49-F238E27FC236}">
                <a16:creationId xmlns:a16="http://schemas.microsoft.com/office/drawing/2014/main" id="{9C06C773-70E6-0442-B288-E2AB9124A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FC19B8-159F-CA4A-9D0A-5D88F2D79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D5BC8-7BC0-F54B-A57B-55E4AEFFD966}" type="slidenum">
              <a:rPr lang="en-US" smtClean="0"/>
              <a:t>‹#›</a:t>
            </a:fld>
            <a:endParaRPr lang="en-US"/>
          </a:p>
        </p:txBody>
      </p:sp>
    </p:spTree>
    <p:extLst>
      <p:ext uri="{BB962C8B-B14F-4D97-AF65-F5344CB8AC3E}">
        <p14:creationId xmlns:p14="http://schemas.microsoft.com/office/powerpoint/2010/main" val="2271237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1A1B-D138-4C0D-8129-C1208521962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646339-AB4D-403F-8C57-1C6D39546D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1673B80-304C-4942-9670-CD64AB9DB5E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dirty="0"/>
          </a:p>
        </p:txBody>
      </p:sp>
      <p:sp>
        <p:nvSpPr>
          <p:cNvPr id="5" name="Footer Placeholder 4">
            <a:extLst>
              <a:ext uri="{FF2B5EF4-FFF2-40B4-BE49-F238E27FC236}">
                <a16:creationId xmlns:a16="http://schemas.microsoft.com/office/drawing/2014/main" id="{0ECC9936-B2F4-4849-B5D6-1047A5351FE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Vermont Department of Health</a:t>
            </a:r>
          </a:p>
        </p:txBody>
      </p:sp>
    </p:spTree>
    <p:extLst>
      <p:ext uri="{BB962C8B-B14F-4D97-AF65-F5344CB8AC3E}">
        <p14:creationId xmlns:p14="http://schemas.microsoft.com/office/powerpoint/2010/main" val="1326430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51435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1A1B-D138-4C0D-8129-C1208521962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646339-AB4D-403F-8C57-1C6D39546D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1673B80-304C-4942-9670-CD64AB9DB5E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5" name="Footer Placeholder 4">
            <a:extLst>
              <a:ext uri="{FF2B5EF4-FFF2-40B4-BE49-F238E27FC236}">
                <a16:creationId xmlns:a16="http://schemas.microsoft.com/office/drawing/2014/main" id="{0ECC9936-B2F4-4849-B5D6-1047A5351FE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32078293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dt="0"/>
  <p:txStyles>
    <p:titleStyle>
      <a:lvl1pPr algn="l" defTabSz="51435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www.healthvermont.gov/covid-19/current-activity/weekly-data-summary" TargetMode="External"/><Relationship Id="rId4" Type="http://schemas.openxmlformats.org/officeDocument/2006/relationships/hyperlink" Target="https://experience.arcgis.com/experience/85f43bd849e743cb957993a545d17170" TargetMode="Externa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BDE3C751-FD0B-426D-AF04-736E4784C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2"/>
            <a:ext cx="12183532"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215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7C35-AB9C-514F-BEF3-D23114AFE389}"/>
              </a:ext>
            </a:extLst>
          </p:cNvPr>
          <p:cNvSpPr>
            <a:spLocks noGrp="1"/>
          </p:cNvSpPr>
          <p:nvPr>
            <p:ph type="ctrTitle"/>
          </p:nvPr>
        </p:nvSpPr>
        <p:spPr>
          <a:xfrm>
            <a:off x="1524000" y="167084"/>
            <a:ext cx="9144000" cy="1099752"/>
          </a:xfrm>
        </p:spPr>
        <p:txBody>
          <a:bodyPr>
            <a:normAutofit/>
          </a:bodyPr>
          <a:lstStyle/>
          <a:p>
            <a:r>
              <a:rPr lang="en-US" sz="4400" dirty="0"/>
              <a:t>High-risk Conditions- CDC</a:t>
            </a:r>
          </a:p>
        </p:txBody>
      </p:sp>
      <p:sp>
        <p:nvSpPr>
          <p:cNvPr id="3" name="Subtitle 2">
            <a:extLst>
              <a:ext uri="{FF2B5EF4-FFF2-40B4-BE49-F238E27FC236}">
                <a16:creationId xmlns:a16="http://schemas.microsoft.com/office/drawing/2014/main" id="{02543F64-BA29-5E44-A952-A9D8DF13CBAB}"/>
              </a:ext>
            </a:extLst>
          </p:cNvPr>
          <p:cNvSpPr>
            <a:spLocks noGrp="1"/>
          </p:cNvSpPr>
          <p:nvPr>
            <p:ph type="subTitle" idx="1"/>
          </p:nvPr>
        </p:nvSpPr>
        <p:spPr/>
        <p:txBody>
          <a:bodyPr/>
          <a:lstStyle/>
          <a:p>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A0A51FA9-4F74-C748-8004-DA0C226D4CBD}"/>
              </a:ext>
            </a:extLst>
          </p:cNvPr>
          <p:cNvPicPr>
            <a:picLocks noChangeAspect="1"/>
          </p:cNvPicPr>
          <p:nvPr/>
        </p:nvPicPr>
        <p:blipFill>
          <a:blip r:embed="rId2"/>
          <a:stretch>
            <a:fillRect/>
          </a:stretch>
        </p:blipFill>
        <p:spPr>
          <a:xfrm>
            <a:off x="0" y="1431867"/>
            <a:ext cx="12192000" cy="5259049"/>
          </a:xfrm>
          <a:prstGeom prst="rect">
            <a:avLst/>
          </a:prstGeom>
        </p:spPr>
      </p:pic>
    </p:spTree>
    <p:extLst>
      <p:ext uri="{BB962C8B-B14F-4D97-AF65-F5344CB8AC3E}">
        <p14:creationId xmlns:p14="http://schemas.microsoft.com/office/powerpoint/2010/main" val="82635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571E-FF24-354B-967E-E948730AC535}"/>
              </a:ext>
            </a:extLst>
          </p:cNvPr>
          <p:cNvSpPr>
            <a:spLocks noGrp="1"/>
          </p:cNvSpPr>
          <p:nvPr>
            <p:ph type="title"/>
          </p:nvPr>
        </p:nvSpPr>
        <p:spPr/>
        <p:txBody>
          <a:bodyPr/>
          <a:lstStyle/>
          <a:p>
            <a:r>
              <a:rPr lang="en-US" dirty="0"/>
              <a:t>Potential High-risk Conditions- CDC</a:t>
            </a:r>
          </a:p>
        </p:txBody>
      </p:sp>
      <p:pic>
        <p:nvPicPr>
          <p:cNvPr id="5" name="Content Placeholder 4" descr="A picture containing graphical user interface, text, application&#10;&#10;Description automatically generated">
            <a:extLst>
              <a:ext uri="{FF2B5EF4-FFF2-40B4-BE49-F238E27FC236}">
                <a16:creationId xmlns:a16="http://schemas.microsoft.com/office/drawing/2014/main" id="{2064165C-0214-9240-810F-26107C8689E1}"/>
              </a:ext>
            </a:extLst>
          </p:cNvPr>
          <p:cNvPicPr>
            <a:picLocks noGrp="1" noChangeAspect="1"/>
          </p:cNvPicPr>
          <p:nvPr>
            <p:ph idx="1"/>
          </p:nvPr>
        </p:nvPicPr>
        <p:blipFill>
          <a:blip r:embed="rId2"/>
          <a:stretch>
            <a:fillRect/>
          </a:stretch>
        </p:blipFill>
        <p:spPr>
          <a:xfrm>
            <a:off x="1616141" y="1690688"/>
            <a:ext cx="8959717" cy="4351338"/>
          </a:xfrm>
        </p:spPr>
      </p:pic>
    </p:spTree>
    <p:extLst>
      <p:ext uri="{BB962C8B-B14F-4D97-AF65-F5344CB8AC3E}">
        <p14:creationId xmlns:p14="http://schemas.microsoft.com/office/powerpoint/2010/main" val="379609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FDC330-9A39-490D-941B-1E868460C96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black">
                  <a:tint val="75000"/>
                </a:prstClr>
              </a:solidFill>
              <a:effectLst/>
              <a:uLnTx/>
              <a:uFillTx/>
              <a:latin typeface="Franklin Gothic Book"/>
              <a:ea typeface="+mn-ea"/>
              <a:cs typeface="+mn-cs"/>
            </a:endParaRPr>
          </a:p>
        </p:txBody>
      </p:sp>
      <p:sp>
        <p:nvSpPr>
          <p:cNvPr id="5" name="Footer Placeholder 4">
            <a:extLst>
              <a:ext uri="{FF2B5EF4-FFF2-40B4-BE49-F238E27FC236}">
                <a16:creationId xmlns:a16="http://schemas.microsoft.com/office/drawing/2014/main" id="{57B6BF03-B7E2-4BD7-BB44-73EFD94A415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rPr>
              <a:t>Vermont Department of Health</a:t>
            </a:r>
            <a:endParaRPr kumimoji="0" lang="en-US" sz="1000" b="0" i="0" u="none" strike="noStrike" kern="1200" cap="none" spc="0" normalizeH="0" baseline="0" noProof="0" dirty="0">
              <a:ln>
                <a:noFill/>
              </a:ln>
              <a:solidFill>
                <a:prstClr val="black">
                  <a:tint val="75000"/>
                </a:prst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1A8346C0-B32B-40C4-97DC-693A99771D53}"/>
              </a:ext>
            </a:extLst>
          </p:cNvPr>
          <p:cNvSpPr>
            <a:spLocks noGrp="1"/>
          </p:cNvSpPr>
          <p:nvPr>
            <p:ph type="title" idx="4294967295"/>
          </p:nvPr>
        </p:nvSpPr>
        <p:spPr>
          <a:xfrm>
            <a:off x="234892" y="54922"/>
            <a:ext cx="11457992" cy="821385"/>
          </a:xfrm>
        </p:spPr>
        <p:txBody>
          <a:bodyPr>
            <a:normAutofit/>
          </a:bodyPr>
          <a:lstStyle/>
          <a:p>
            <a:pPr algn="l" fontAlgn="b"/>
            <a:r>
              <a:rPr lang="en-US" sz="3200" u="none" strike="noStrike" dirty="0">
                <a:effectLst/>
              </a:rPr>
              <a:t>Number of Vermonters aged 40-64 years with the following conditions:</a:t>
            </a:r>
            <a:endParaRPr lang="en-US" sz="3200" b="1" i="0" u="none" strike="noStrike" dirty="0">
              <a:solidFill>
                <a:srgbClr val="000000"/>
              </a:solidFill>
              <a:effectLst/>
              <a:latin typeface="Calibri" panose="020F0502020204030204" pitchFamily="34" charset="0"/>
            </a:endParaRPr>
          </a:p>
        </p:txBody>
      </p:sp>
      <p:graphicFrame>
        <p:nvGraphicFramePr>
          <p:cNvPr id="10" name="Content Placeholder 9">
            <a:extLst>
              <a:ext uri="{FF2B5EF4-FFF2-40B4-BE49-F238E27FC236}">
                <a16:creationId xmlns:a16="http://schemas.microsoft.com/office/drawing/2014/main" id="{05776F07-AE5A-447A-9DCB-5D37A7B2D0D7}"/>
              </a:ext>
            </a:extLst>
          </p:cNvPr>
          <p:cNvGraphicFramePr>
            <a:graphicFrameLocks noGrp="1"/>
          </p:cNvGraphicFramePr>
          <p:nvPr>
            <p:ph sz="half" idx="4294967295"/>
          </p:nvPr>
        </p:nvGraphicFramePr>
        <p:xfrm>
          <a:off x="838200" y="785865"/>
          <a:ext cx="5503443" cy="4846321"/>
        </p:xfrm>
        <a:graphic>
          <a:graphicData uri="http://schemas.openxmlformats.org/drawingml/2006/table">
            <a:tbl>
              <a:tblPr>
                <a:tableStyleId>{D113A9D2-9D6B-4929-AA2D-F23B5EE8CBE7}</a:tableStyleId>
              </a:tblPr>
              <a:tblGrid>
                <a:gridCol w="2627520">
                  <a:extLst>
                    <a:ext uri="{9D8B030D-6E8A-4147-A177-3AD203B41FA5}">
                      <a16:colId xmlns:a16="http://schemas.microsoft.com/office/drawing/2014/main" val="3521224794"/>
                    </a:ext>
                  </a:extLst>
                </a:gridCol>
                <a:gridCol w="1251901">
                  <a:extLst>
                    <a:ext uri="{9D8B030D-6E8A-4147-A177-3AD203B41FA5}">
                      <a16:colId xmlns:a16="http://schemas.microsoft.com/office/drawing/2014/main" val="3371204087"/>
                    </a:ext>
                  </a:extLst>
                </a:gridCol>
                <a:gridCol w="1624022">
                  <a:extLst>
                    <a:ext uri="{9D8B030D-6E8A-4147-A177-3AD203B41FA5}">
                      <a16:colId xmlns:a16="http://schemas.microsoft.com/office/drawing/2014/main" val="2891951442"/>
                    </a:ext>
                  </a:extLst>
                </a:gridCol>
              </a:tblGrid>
              <a:tr h="264947">
                <a:tc>
                  <a:txBody>
                    <a:bodyPr/>
                    <a:lstStyle/>
                    <a:p>
                      <a:pPr algn="l" fontAlgn="b"/>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r>
                        <a:rPr lang="en-US" sz="1600" b="1" u="none" strike="noStrike" dirty="0">
                          <a:effectLst/>
                        </a:rPr>
                        <a:t>#</a:t>
                      </a:r>
                      <a:endParaRPr lang="en-US" sz="1600" b="1"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r>
                        <a:rPr lang="en-US" sz="1600" b="1" u="none" strike="noStrike" dirty="0">
                          <a:effectLst/>
                        </a:rPr>
                        <a:t>%</a:t>
                      </a:r>
                      <a:endParaRPr lang="en-US" sz="1600" b="1" i="0" u="none" strike="noStrike" dirty="0">
                        <a:solidFill>
                          <a:srgbClr val="000000"/>
                        </a:solidFill>
                        <a:effectLst/>
                        <a:latin typeface="Calibri" panose="020F0502020204030204" pitchFamily="34" charset="0"/>
                      </a:endParaRPr>
                    </a:p>
                  </a:txBody>
                  <a:tcPr marL="6863" marR="6863" marT="6863" marB="0" anchor="b"/>
                </a:tc>
                <a:extLst>
                  <a:ext uri="{0D108BD9-81ED-4DB2-BD59-A6C34878D82A}">
                    <a16:rowId xmlns:a16="http://schemas.microsoft.com/office/drawing/2014/main" val="2777690118"/>
                  </a:ext>
                </a:extLst>
              </a:tr>
              <a:tr h="387164">
                <a:tc>
                  <a:txBody>
                    <a:bodyPr/>
                    <a:lstStyle/>
                    <a:p>
                      <a:pPr algn="l" fontAlgn="b"/>
                      <a:r>
                        <a:rPr lang="en-US" sz="1600" u="none" strike="noStrike" dirty="0">
                          <a:effectLst/>
                        </a:rPr>
                        <a:t>COPD</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r>
                        <a:rPr lang="en-US" sz="1600" u="none" strike="noStrike" dirty="0">
                          <a:effectLst/>
                        </a:rPr>
                        <a:t>          15,700 </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ctr"/>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6863" marR="6863" marT="6863" marB="0" anchor="ctr"/>
                </a:tc>
                <a:extLst>
                  <a:ext uri="{0D108BD9-81ED-4DB2-BD59-A6C34878D82A}">
                    <a16:rowId xmlns:a16="http://schemas.microsoft.com/office/drawing/2014/main" val="3215768375"/>
                  </a:ext>
                </a:extLst>
              </a:tr>
              <a:tr h="387164">
                <a:tc>
                  <a:txBody>
                    <a:bodyPr/>
                    <a:lstStyle/>
                    <a:p>
                      <a:pPr algn="l" fontAlgn="b"/>
                      <a:r>
                        <a:rPr lang="en-US" sz="1600" u="none" strike="noStrike" dirty="0">
                          <a:effectLst/>
                        </a:rPr>
                        <a:t>Chronic Kidney Disease</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r>
                        <a:rPr lang="en-US" sz="1600" u="none" strike="noStrike" dirty="0">
                          <a:effectLst/>
                        </a:rPr>
                        <a:t>            3,100 </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ctr"/>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6863" marR="6863" marT="6863" marB="0" anchor="ctr"/>
                </a:tc>
                <a:extLst>
                  <a:ext uri="{0D108BD9-81ED-4DB2-BD59-A6C34878D82A}">
                    <a16:rowId xmlns:a16="http://schemas.microsoft.com/office/drawing/2014/main" val="3138537681"/>
                  </a:ext>
                </a:extLst>
              </a:tr>
              <a:tr h="387164">
                <a:tc>
                  <a:txBody>
                    <a:bodyPr/>
                    <a:lstStyle/>
                    <a:p>
                      <a:pPr algn="l" fontAlgn="b"/>
                      <a:r>
                        <a:rPr lang="en-US" sz="1600" u="none" strike="noStrike" dirty="0">
                          <a:effectLst/>
                        </a:rPr>
                        <a:t>Obesity</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r>
                        <a:rPr lang="en-US" sz="1600" u="none" strike="noStrike" dirty="0">
                          <a:effectLst/>
                        </a:rPr>
                        <a:t>          48,800 </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ctr"/>
                      <a:r>
                        <a:rPr lang="en-US" sz="1600" u="none" strike="noStrike" dirty="0">
                          <a:effectLst/>
                        </a:rPr>
                        <a:t>26%</a:t>
                      </a:r>
                      <a:endParaRPr lang="en-US" sz="1600" b="0" i="0" u="none" strike="noStrike" dirty="0">
                        <a:solidFill>
                          <a:srgbClr val="000000"/>
                        </a:solidFill>
                        <a:effectLst/>
                        <a:latin typeface="Calibri" panose="020F0502020204030204" pitchFamily="34" charset="0"/>
                      </a:endParaRPr>
                    </a:p>
                  </a:txBody>
                  <a:tcPr marL="6863" marR="6863" marT="6863" marB="0" anchor="ctr"/>
                </a:tc>
                <a:extLst>
                  <a:ext uri="{0D108BD9-81ED-4DB2-BD59-A6C34878D82A}">
                    <a16:rowId xmlns:a16="http://schemas.microsoft.com/office/drawing/2014/main" val="2130834699"/>
                  </a:ext>
                </a:extLst>
              </a:tr>
              <a:tr h="387164">
                <a:tc>
                  <a:txBody>
                    <a:bodyPr/>
                    <a:lstStyle/>
                    <a:p>
                      <a:pPr algn="l" fontAlgn="b"/>
                      <a:r>
                        <a:rPr lang="en-US" sz="1600" u="none" strike="noStrike" dirty="0">
                          <a:effectLst/>
                        </a:rPr>
                        <a:t>Severe Obesity</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r>
                        <a:rPr lang="en-US" sz="1600" u="none" strike="noStrike" dirty="0">
                          <a:effectLst/>
                        </a:rPr>
                        <a:t>            9,000 </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ctr"/>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6863" marR="6863" marT="6863" marB="0" anchor="ctr"/>
                </a:tc>
                <a:extLst>
                  <a:ext uri="{0D108BD9-81ED-4DB2-BD59-A6C34878D82A}">
                    <a16:rowId xmlns:a16="http://schemas.microsoft.com/office/drawing/2014/main" val="2891045677"/>
                  </a:ext>
                </a:extLst>
              </a:tr>
              <a:tr h="264947">
                <a:tc>
                  <a:txBody>
                    <a:bodyPr/>
                    <a:lstStyle/>
                    <a:p>
                      <a:pPr marL="0" algn="l" defTabSz="514350" rtl="0" eaLnBrk="1" fontAlgn="b" latinLnBrk="0" hangingPunct="1"/>
                      <a:r>
                        <a:rPr lang="en-US" sz="1600" u="none" strike="noStrike" kern="1200" dirty="0">
                          <a:solidFill>
                            <a:schemeClr val="lt1"/>
                          </a:solidFill>
                          <a:effectLst/>
                          <a:latin typeface="+mn-lt"/>
                          <a:ea typeface="+mn-ea"/>
                          <a:cs typeface="+mn-cs"/>
                        </a:rPr>
                        <a:t>CVD</a:t>
                      </a:r>
                    </a:p>
                  </a:txBody>
                  <a:tcPr marL="6863" marR="6863" marT="6863" marB="0" anchor="b"/>
                </a:tc>
                <a:tc>
                  <a:txBody>
                    <a:bodyPr/>
                    <a:lstStyle/>
                    <a:p>
                      <a:pPr algn="ctr" fontAlgn="b"/>
                      <a:r>
                        <a:rPr lang="en-US" sz="1600" u="none" strike="noStrike" dirty="0">
                          <a:effectLst/>
                        </a:rPr>
                        <a:t>          14,500 </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ctr"/>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6863" marR="6863" marT="6863" marB="0" anchor="ctr"/>
                </a:tc>
                <a:extLst>
                  <a:ext uri="{0D108BD9-81ED-4DB2-BD59-A6C34878D82A}">
                    <a16:rowId xmlns:a16="http://schemas.microsoft.com/office/drawing/2014/main" val="3828847771"/>
                  </a:ext>
                </a:extLst>
              </a:tr>
              <a:tr h="296050">
                <a:tc>
                  <a:txBody>
                    <a:bodyPr/>
                    <a:lstStyle/>
                    <a:p>
                      <a:pPr algn="l" fontAlgn="b"/>
                      <a:r>
                        <a:rPr lang="en-US" sz="1600" u="none" strike="noStrike" dirty="0">
                          <a:effectLst/>
                        </a:rPr>
                        <a:t>Smoking</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r>
                        <a:rPr lang="en-US" sz="1600" u="none" strike="noStrike" dirty="0">
                          <a:effectLst/>
                        </a:rPr>
                        <a:t>          33,300 </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ctr"/>
                      <a:r>
                        <a:rPr lang="en-US" sz="1600" u="none" strike="noStrike" dirty="0">
                          <a:effectLst/>
                        </a:rPr>
                        <a:t>17%</a:t>
                      </a:r>
                      <a:endParaRPr lang="en-US" sz="1600" b="0" i="0" u="none" strike="noStrike" dirty="0">
                        <a:solidFill>
                          <a:srgbClr val="000000"/>
                        </a:solidFill>
                        <a:effectLst/>
                        <a:latin typeface="Calibri" panose="020F0502020204030204" pitchFamily="34" charset="0"/>
                      </a:endParaRPr>
                    </a:p>
                  </a:txBody>
                  <a:tcPr marL="6863" marR="6863" marT="6863" marB="0" anchor="ctr"/>
                </a:tc>
                <a:extLst>
                  <a:ext uri="{0D108BD9-81ED-4DB2-BD59-A6C34878D82A}">
                    <a16:rowId xmlns:a16="http://schemas.microsoft.com/office/drawing/2014/main" val="2809173052"/>
                  </a:ext>
                </a:extLst>
              </a:tr>
              <a:tr h="387164">
                <a:tc>
                  <a:txBody>
                    <a:bodyPr/>
                    <a:lstStyle/>
                    <a:p>
                      <a:pPr algn="l" fontAlgn="b"/>
                      <a:r>
                        <a:rPr lang="en-US" sz="1600" u="none" strike="noStrike" dirty="0">
                          <a:effectLst/>
                        </a:rPr>
                        <a:t>Pregnancy*</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r>
                        <a:rPr lang="en-US" sz="1600" u="none" strike="noStrike" dirty="0">
                          <a:effectLst/>
                        </a:rPr>
                        <a:t>               200 </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6863" marR="6863" marT="6863" marB="0" anchor="b"/>
                </a:tc>
                <a:extLst>
                  <a:ext uri="{0D108BD9-81ED-4DB2-BD59-A6C34878D82A}">
                    <a16:rowId xmlns:a16="http://schemas.microsoft.com/office/drawing/2014/main" val="2860139938"/>
                  </a:ext>
                </a:extLst>
              </a:tr>
              <a:tr h="387164">
                <a:tc>
                  <a:txBody>
                    <a:bodyPr/>
                    <a:lstStyle/>
                    <a:p>
                      <a:pPr algn="l" fontAlgn="b"/>
                      <a:r>
                        <a:rPr lang="en-US" sz="1600" u="none" strike="noStrike" dirty="0">
                          <a:effectLst/>
                        </a:rPr>
                        <a:t>Diabetes**</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r>
                        <a:rPr lang="en-US" sz="1600" u="none" strike="noStrike" dirty="0">
                          <a:effectLst/>
                        </a:rPr>
                        <a:t>          18,000 </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ctr"/>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6863" marR="6863" marT="6863" marB="0" anchor="ctr"/>
                </a:tc>
                <a:extLst>
                  <a:ext uri="{0D108BD9-81ED-4DB2-BD59-A6C34878D82A}">
                    <a16:rowId xmlns:a16="http://schemas.microsoft.com/office/drawing/2014/main" val="1638285286"/>
                  </a:ext>
                </a:extLst>
              </a:tr>
              <a:tr h="387164">
                <a:tc>
                  <a:txBody>
                    <a:bodyPr/>
                    <a:lstStyle/>
                    <a:p>
                      <a:pPr algn="l" fontAlgn="b"/>
                      <a:r>
                        <a:rPr lang="en-US" sz="1600" u="none" strike="noStrike" dirty="0">
                          <a:effectLst/>
                        </a:rPr>
                        <a:t>Cancer***</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r>
                        <a:rPr lang="en-US" sz="1600" u="none" strike="noStrike" dirty="0">
                          <a:effectLst/>
                        </a:rPr>
                        <a:t>          12,100 </a:t>
                      </a:r>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ctr"/>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6863" marR="6863" marT="6863" marB="0" anchor="ctr"/>
                </a:tc>
                <a:extLst>
                  <a:ext uri="{0D108BD9-81ED-4DB2-BD59-A6C34878D82A}">
                    <a16:rowId xmlns:a16="http://schemas.microsoft.com/office/drawing/2014/main" val="3256895533"/>
                  </a:ext>
                </a:extLst>
              </a:tr>
              <a:tr h="264947">
                <a:tc>
                  <a:txBody>
                    <a:bodyPr/>
                    <a:lstStyle/>
                    <a:p>
                      <a:pPr algn="l" fontAlgn="b"/>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6863" marR="6863" marT="686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6863" marR="6863" marT="6863" marB="0" anchor="b"/>
                </a:tc>
                <a:extLst>
                  <a:ext uri="{0D108BD9-81ED-4DB2-BD59-A6C34878D82A}">
                    <a16:rowId xmlns:a16="http://schemas.microsoft.com/office/drawing/2014/main" val="1153889890"/>
                  </a:ext>
                </a:extLst>
              </a:tr>
              <a:tr h="522641">
                <a:tc>
                  <a:txBody>
                    <a:bodyPr/>
                    <a:lstStyle/>
                    <a:p>
                      <a:pPr algn="l" fontAlgn="b"/>
                      <a:r>
                        <a:rPr lang="en-US" sz="1600" u="none" strike="noStrike">
                          <a:effectLst/>
                        </a:rPr>
                        <a:t>1+ High-Risk Condition/Risk Factor (Including cancer)***</a:t>
                      </a:r>
                      <a:endParaRPr lang="en-US" sz="16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ctr"/>
                      <a:r>
                        <a:rPr lang="en-US" sz="1600" u="none" strike="noStrike">
                          <a:effectLst/>
                        </a:rPr>
                        <a:t>        100,400 </a:t>
                      </a:r>
                      <a:endParaRPr lang="en-US" sz="1600" b="0" i="0" u="none" strike="noStrike">
                        <a:solidFill>
                          <a:srgbClr val="000000"/>
                        </a:solidFill>
                        <a:effectLst/>
                        <a:latin typeface="Calibri" panose="020F0502020204030204" pitchFamily="34" charset="0"/>
                      </a:endParaRPr>
                    </a:p>
                  </a:txBody>
                  <a:tcPr marL="6863" marR="6863" marT="6863" marB="0" anchor="ctr"/>
                </a:tc>
                <a:tc>
                  <a:txBody>
                    <a:bodyPr/>
                    <a:lstStyle/>
                    <a:p>
                      <a:pPr algn="ctr" fontAlgn="ctr"/>
                      <a:r>
                        <a:rPr lang="en-US" sz="1600" u="none" strike="noStrike" dirty="0">
                          <a:effectLst/>
                        </a:rPr>
                        <a:t>59%</a:t>
                      </a:r>
                      <a:endParaRPr lang="en-US" sz="1600" b="0" i="0" u="none" strike="noStrike" dirty="0">
                        <a:solidFill>
                          <a:srgbClr val="000000"/>
                        </a:solidFill>
                        <a:effectLst/>
                        <a:latin typeface="Calibri" panose="020F0502020204030204" pitchFamily="34" charset="0"/>
                      </a:endParaRPr>
                    </a:p>
                  </a:txBody>
                  <a:tcPr marL="6863" marR="6863" marT="6863" marB="0" anchor="ctr"/>
                </a:tc>
                <a:extLst>
                  <a:ext uri="{0D108BD9-81ED-4DB2-BD59-A6C34878D82A}">
                    <a16:rowId xmlns:a16="http://schemas.microsoft.com/office/drawing/2014/main" val="1674732268"/>
                  </a:ext>
                </a:extLst>
              </a:tr>
              <a:tr h="522641">
                <a:tc>
                  <a:txBody>
                    <a:bodyPr/>
                    <a:lstStyle/>
                    <a:p>
                      <a:pPr algn="l" fontAlgn="b"/>
                      <a:r>
                        <a:rPr lang="en-US" sz="1600" u="none" strike="noStrike">
                          <a:effectLst/>
                        </a:rPr>
                        <a:t>1+ High-Risk Condition/Risk Factor (Excluding cancer)***</a:t>
                      </a:r>
                      <a:endParaRPr lang="en-US" sz="1600" b="0" i="0" u="none" strike="noStrike">
                        <a:solidFill>
                          <a:srgbClr val="000000"/>
                        </a:solidFill>
                        <a:effectLst/>
                        <a:latin typeface="Calibri" panose="020F0502020204030204" pitchFamily="34" charset="0"/>
                      </a:endParaRPr>
                    </a:p>
                  </a:txBody>
                  <a:tcPr marL="6863" marR="6863" marT="6863" marB="0" anchor="b"/>
                </a:tc>
                <a:tc>
                  <a:txBody>
                    <a:bodyPr/>
                    <a:lstStyle/>
                    <a:p>
                      <a:pPr algn="ctr" fontAlgn="ctr"/>
                      <a:r>
                        <a:rPr lang="en-US" sz="1600" u="none" strike="noStrike">
                          <a:effectLst/>
                        </a:rPr>
                        <a:t>          95,600 </a:t>
                      </a:r>
                      <a:endParaRPr lang="en-US" sz="1600" b="0" i="0" u="none" strike="noStrike">
                        <a:solidFill>
                          <a:srgbClr val="000000"/>
                        </a:solidFill>
                        <a:effectLst/>
                        <a:latin typeface="Calibri" panose="020F0502020204030204" pitchFamily="34" charset="0"/>
                      </a:endParaRPr>
                    </a:p>
                  </a:txBody>
                  <a:tcPr marL="6863" marR="6863" marT="6863" marB="0" anchor="ctr"/>
                </a:tc>
                <a:tc>
                  <a:txBody>
                    <a:bodyPr/>
                    <a:lstStyle/>
                    <a:p>
                      <a:pPr algn="ctr" fontAlgn="ctr"/>
                      <a:r>
                        <a:rPr lang="en-US" sz="1600" u="none" strike="noStrike" dirty="0">
                          <a:effectLst/>
                        </a:rPr>
                        <a:t>57%</a:t>
                      </a:r>
                      <a:endParaRPr lang="en-US" sz="1600" b="0" i="0" u="none" strike="noStrike" dirty="0">
                        <a:solidFill>
                          <a:srgbClr val="000000"/>
                        </a:solidFill>
                        <a:effectLst/>
                        <a:latin typeface="Calibri" panose="020F0502020204030204" pitchFamily="34" charset="0"/>
                      </a:endParaRPr>
                    </a:p>
                  </a:txBody>
                  <a:tcPr marL="6863" marR="6863" marT="6863" marB="0" anchor="ctr"/>
                </a:tc>
                <a:extLst>
                  <a:ext uri="{0D108BD9-81ED-4DB2-BD59-A6C34878D82A}">
                    <a16:rowId xmlns:a16="http://schemas.microsoft.com/office/drawing/2014/main" val="2130853178"/>
                  </a:ext>
                </a:extLst>
              </a:tr>
            </a:tbl>
          </a:graphicData>
        </a:graphic>
      </p:graphicFrame>
      <p:sp>
        <p:nvSpPr>
          <p:cNvPr id="9" name="Content Placeholder 8">
            <a:extLst>
              <a:ext uri="{FF2B5EF4-FFF2-40B4-BE49-F238E27FC236}">
                <a16:creationId xmlns:a16="http://schemas.microsoft.com/office/drawing/2014/main" id="{81D0F473-14A9-4775-A3F6-6F4DC392DCB1}"/>
              </a:ext>
            </a:extLst>
          </p:cNvPr>
          <p:cNvSpPr>
            <a:spLocks noGrp="1"/>
          </p:cNvSpPr>
          <p:nvPr>
            <p:ph sz="half" idx="4294967295"/>
          </p:nvPr>
        </p:nvSpPr>
        <p:spPr>
          <a:xfrm>
            <a:off x="758433" y="5784008"/>
            <a:ext cx="10273090" cy="860893"/>
          </a:xfrm>
        </p:spPr>
        <p:txBody>
          <a:bodyPr>
            <a:normAutofit fontScale="40000" lnSpcReduction="20000"/>
          </a:bodyPr>
          <a:lstStyle/>
          <a:p>
            <a:r>
              <a:rPr lang="en-US" sz="2500" dirty="0"/>
              <a:t>Data source: BRFSS (2019); VHCURS (2019)</a:t>
            </a:r>
          </a:p>
          <a:p>
            <a:r>
              <a:rPr lang="en-US" sz="2500" dirty="0"/>
              <a:t>*Only asked of women 18-49. The number indicates the average number per year from 2013-2019. These data are suppressed because the RSE was large.</a:t>
            </a:r>
          </a:p>
          <a:p>
            <a:r>
              <a:rPr lang="en-US" sz="2500" dirty="0"/>
              <a:t>Vermont Healthcare Claims Uniform Reporting and Evaluating System (VHCURES) through the Green Mountain Care Board. Analyses, conclusions, and recommendations are solely those of the Vermont Department of Health and are not necessarily those of the GMCB.	</a:t>
            </a:r>
            <a:r>
              <a:rPr lang="en-US" dirty="0"/>
              <a:t>							</a:t>
            </a:r>
          </a:p>
          <a:p>
            <a:endParaRPr lang="en-US" dirty="0"/>
          </a:p>
        </p:txBody>
      </p:sp>
      <p:sp>
        <p:nvSpPr>
          <p:cNvPr id="13" name="Content Placeholder 8">
            <a:extLst>
              <a:ext uri="{FF2B5EF4-FFF2-40B4-BE49-F238E27FC236}">
                <a16:creationId xmlns:a16="http://schemas.microsoft.com/office/drawing/2014/main" id="{98C18DF0-B128-4F35-81BE-53926F5E3E2C}"/>
              </a:ext>
            </a:extLst>
          </p:cNvPr>
          <p:cNvSpPr txBox="1">
            <a:spLocks/>
          </p:cNvSpPr>
          <p:nvPr/>
        </p:nvSpPr>
        <p:spPr>
          <a:xfrm>
            <a:off x="6650891" y="826543"/>
            <a:ext cx="5239833" cy="5246011"/>
          </a:xfrm>
          <a:prstGeom prst="rect">
            <a:avLst/>
          </a:prstGeom>
        </p:spPr>
        <p:txBody>
          <a:bodyPr vert="horz" lIns="91440" tIns="45720" rIns="91440" bIns="45720" rtlCol="0">
            <a:normAutofit fontScale="70000" lnSpcReduction="20000"/>
          </a:bodyPr>
          <a:lst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0" lvl="0" indent="0" algn="l" defTabSz="514350" rtl="0" eaLnBrk="1" fontAlgn="auto" latinLnBrk="0" hangingPunct="1">
              <a:lnSpc>
                <a:spcPct val="110000"/>
              </a:lnSpc>
              <a:spcBef>
                <a:spcPts val="563"/>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Franklin Gothic Book"/>
                <a:ea typeface="+mn-ea"/>
                <a:cs typeface="+mn-cs"/>
              </a:rPr>
              <a:t>Diabetes diagnosis, CVD diagnosis, Chronic Kidney diagnosis, and Cancer diagnosis are all EVER diagnosed. </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Franklin Gothic Book"/>
              <a:ea typeface="+mn-ea"/>
              <a:cs typeface="+mn-cs"/>
            </a:endParaRPr>
          </a:p>
          <a:p>
            <a:pPr marL="0" marR="0" lvl="0" indent="0" algn="l" defTabSz="514350" rtl="0" eaLnBrk="1" fontAlgn="auto" latinLnBrk="0" hangingPunct="1">
              <a:lnSpc>
                <a:spcPct val="110000"/>
              </a:lnSpc>
              <a:spcBef>
                <a:spcPts val="563"/>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Franklin Gothic Book"/>
                <a:ea typeface="+mn-ea"/>
                <a:cs typeface="+mn-cs"/>
              </a:rPr>
              <a:t>CVD includes: myocardial infarction, coronary heart disease, and stroke.</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Franklin Gothic Book"/>
              <a:ea typeface="+mn-ea"/>
              <a:cs typeface="+mn-cs"/>
            </a:endParaRPr>
          </a:p>
          <a:p>
            <a:pPr marL="0" marR="0" lvl="0" indent="0" algn="l" defTabSz="514350" rtl="0" eaLnBrk="1" fontAlgn="auto" latinLnBrk="0" hangingPunct="1">
              <a:lnSpc>
                <a:spcPct val="110000"/>
              </a:lnSpc>
              <a:spcBef>
                <a:spcPts val="563"/>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Franklin Gothic Book"/>
                <a:ea typeface="+mn-ea"/>
                <a:cs typeface="+mn-cs"/>
              </a:rPr>
              <a:t>Obesity indicates those with a BMI of 30 kg/m2 or higher but &lt; 40 kg/m2.</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Franklin Gothic Book"/>
              <a:ea typeface="+mn-ea"/>
              <a:cs typeface="+mn-cs"/>
            </a:endParaRPr>
          </a:p>
          <a:p>
            <a:pPr marL="0" marR="0" lvl="0" indent="0" algn="l" defTabSz="514350" rtl="0" eaLnBrk="1" fontAlgn="auto" latinLnBrk="0" hangingPunct="1">
              <a:lnSpc>
                <a:spcPct val="110000"/>
              </a:lnSpc>
              <a:spcBef>
                <a:spcPts val="563"/>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Franklin Gothic Book"/>
                <a:ea typeface="+mn-ea"/>
                <a:cs typeface="+mn-cs"/>
              </a:rPr>
              <a:t>**Diabetes measure does not distinguish between Type 1 and Type 2. </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Franklin Gothic Book"/>
              <a:ea typeface="+mn-ea"/>
              <a:cs typeface="+mn-cs"/>
            </a:endParaRPr>
          </a:p>
          <a:p>
            <a:pPr marL="0" marR="0" lvl="0" indent="0" algn="l" defTabSz="514350" rtl="0" eaLnBrk="1" fontAlgn="auto" latinLnBrk="0" hangingPunct="1">
              <a:lnSpc>
                <a:spcPct val="110000"/>
              </a:lnSpc>
              <a:spcBef>
                <a:spcPts val="563"/>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Franklin Gothic Book"/>
                <a:ea typeface="+mn-ea"/>
                <a:cs typeface="+mn-cs"/>
              </a:rPr>
              <a:t>***CDC high-risk conditions and risk factors list refers to 'current cancer,' not 'ever'. As a result, the cancer information likely overestimates the population.</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Franklin Gothic Book"/>
              <a:ea typeface="+mn-ea"/>
              <a:cs typeface="+mn-cs"/>
            </a:endParaRPr>
          </a:p>
          <a:p>
            <a:pPr marL="0" marR="0" lvl="0" indent="0" algn="l" defTabSz="514350" rtl="0" eaLnBrk="1" fontAlgn="auto" latinLnBrk="0" hangingPunct="1">
              <a:lnSpc>
                <a:spcPct val="110000"/>
              </a:lnSpc>
              <a:spcBef>
                <a:spcPts val="563"/>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Franklin Gothic Book"/>
                <a:ea typeface="+mn-ea"/>
                <a:cs typeface="+mn-cs"/>
              </a:rPr>
              <a:t>Down Syndrome, Immunocompromised, and Sickle Cell are not captured on the BRFSS. VHCURES data were analyzed for these populations: fewer than 200 Vermonters aged 40-64 had for down syndrome, sick cell disease, or had an immunocompromised state (weakened immune system) from solid organ transplant, which is likely an underestimate.</a:t>
            </a:r>
          </a:p>
        </p:txBody>
      </p:sp>
    </p:spTree>
    <p:extLst>
      <p:ext uri="{BB962C8B-B14F-4D97-AF65-F5344CB8AC3E}">
        <p14:creationId xmlns:p14="http://schemas.microsoft.com/office/powerpoint/2010/main" val="200508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D374-7648-4370-8182-7D3368C2A0EB}"/>
              </a:ext>
            </a:extLst>
          </p:cNvPr>
          <p:cNvSpPr>
            <a:spLocks noGrp="1"/>
          </p:cNvSpPr>
          <p:nvPr>
            <p:ph type="title"/>
          </p:nvPr>
        </p:nvSpPr>
        <p:spPr/>
        <p:txBody>
          <a:bodyPr/>
          <a:lstStyle/>
          <a:p>
            <a:br>
              <a:rPr lang="en-US" dirty="0">
                <a:ea typeface="+mj-lt"/>
                <a:cs typeface="+mj-lt"/>
              </a:rPr>
            </a:br>
            <a:r>
              <a:rPr lang="en-US" dirty="0">
                <a:ea typeface="+mj-lt"/>
                <a:cs typeface="+mj-lt"/>
              </a:rPr>
              <a:t>Working Toward Health Equity in Vaccination Planning </a:t>
            </a:r>
          </a:p>
          <a:p>
            <a:endParaRPr lang="en-US" dirty="0"/>
          </a:p>
        </p:txBody>
      </p:sp>
      <p:sp>
        <p:nvSpPr>
          <p:cNvPr id="3" name="Content Placeholder 2">
            <a:extLst>
              <a:ext uri="{FF2B5EF4-FFF2-40B4-BE49-F238E27FC236}">
                <a16:creationId xmlns:a16="http://schemas.microsoft.com/office/drawing/2014/main" id="{AB9146DA-817D-46BD-BF17-A47B36261C02}"/>
              </a:ext>
            </a:extLst>
          </p:cNvPr>
          <p:cNvSpPr>
            <a:spLocks noGrp="1"/>
          </p:cNvSpPr>
          <p:nvPr>
            <p:ph idx="1"/>
          </p:nvPr>
        </p:nvSpPr>
        <p:spPr>
          <a:xfrm>
            <a:off x="838200" y="2076219"/>
            <a:ext cx="10515600" cy="4351338"/>
          </a:xfrm>
        </p:spPr>
        <p:txBody>
          <a:bodyPr vert="horz" lIns="91440" tIns="45720" rIns="91440" bIns="45720" rtlCol="0" anchor="t">
            <a:normAutofit/>
          </a:bodyPr>
          <a:lstStyle/>
          <a:p>
            <a:pPr>
              <a:spcAft>
                <a:spcPts val="600"/>
              </a:spcAft>
            </a:pPr>
            <a:r>
              <a:rPr lang="en-US" dirty="0">
                <a:ea typeface="+mn-lt"/>
                <a:cs typeface="+mn-lt"/>
              </a:rPr>
              <a:t>1. Identify barriers and opportunities in vaccination acceptance and uptake</a:t>
            </a:r>
          </a:p>
          <a:p>
            <a:pPr marL="728663" lvl="1" indent="-342900">
              <a:spcAft>
                <a:spcPts val="1200"/>
              </a:spcAft>
            </a:pPr>
            <a:r>
              <a:rPr lang="en-US" dirty="0">
                <a:ea typeface="+mn-lt"/>
                <a:cs typeface="+mn-lt"/>
              </a:rPr>
              <a:t>Compile data to inform specific vaccine access and communication and translation strategies</a:t>
            </a:r>
          </a:p>
          <a:p>
            <a:pPr>
              <a:spcAft>
                <a:spcPts val="600"/>
              </a:spcAft>
            </a:pPr>
            <a:r>
              <a:rPr lang="en-US" dirty="0">
                <a:ea typeface="+mn-lt"/>
                <a:cs typeface="+mn-lt"/>
              </a:rPr>
              <a:t>2. Ensure information gathered is effectively used by policy leads, HOC Section Chiefs, and the Vaccination Branch</a:t>
            </a:r>
          </a:p>
          <a:p>
            <a:pPr marL="728663" lvl="1" indent="-342900">
              <a:spcAft>
                <a:spcPts val="1200"/>
              </a:spcAft>
            </a:pPr>
            <a:r>
              <a:rPr lang="en-US" dirty="0">
                <a:ea typeface="+mn-lt"/>
                <a:cs typeface="+mn-lt"/>
              </a:rPr>
              <a:t>Coordinate vaccine clinics to strategically address population/community-specific barriers and concerns related to accessing the COVID-19 vaccine (registration, location, messaging, case management, etc.)</a:t>
            </a:r>
          </a:p>
          <a:p>
            <a:pPr>
              <a:spcAft>
                <a:spcPts val="600"/>
              </a:spcAft>
            </a:pPr>
            <a:r>
              <a:rPr lang="en-US" dirty="0">
                <a:ea typeface="+mn-lt"/>
                <a:cs typeface="+mn-lt"/>
              </a:rPr>
              <a:t>3. Ensure information is shared back to communities in effort to validate concerns, build trust, and inform vaccination perceptions and acceptance.</a:t>
            </a:r>
          </a:p>
          <a:p>
            <a:pPr marL="728663" lvl="1" indent="-342900">
              <a:spcAft>
                <a:spcPts val="600"/>
              </a:spcAft>
            </a:pPr>
            <a:r>
              <a:rPr lang="en-US" dirty="0">
                <a:ea typeface="+mn-lt"/>
                <a:cs typeface="+mn-lt"/>
              </a:rPr>
              <a:t>Implement effective two-way communication strategies with priority communities </a:t>
            </a:r>
          </a:p>
          <a:p>
            <a:endParaRPr lang="en-US" b="1" dirty="0"/>
          </a:p>
          <a:p>
            <a:pPr marL="385445" indent="-128270"/>
            <a:endParaRPr lang="en-US" dirty="0"/>
          </a:p>
          <a:p>
            <a:pPr marL="385445" indent="-128270"/>
            <a:endParaRPr lang="en-US" dirty="0"/>
          </a:p>
          <a:p>
            <a:pPr marL="728345" lvl="1" indent="-342900"/>
            <a:endParaRPr lang="en-US" dirty="0"/>
          </a:p>
          <a:p>
            <a:endParaRPr lang="en-US" dirty="0"/>
          </a:p>
        </p:txBody>
      </p:sp>
      <p:sp>
        <p:nvSpPr>
          <p:cNvPr id="4" name="Slide Number Placeholder 3">
            <a:extLst>
              <a:ext uri="{FF2B5EF4-FFF2-40B4-BE49-F238E27FC236}">
                <a16:creationId xmlns:a16="http://schemas.microsoft.com/office/drawing/2014/main" id="{567C107D-48D6-4A4B-8FFB-55ADE836D20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5" name="Footer Placeholder 4">
            <a:extLst>
              <a:ext uri="{FF2B5EF4-FFF2-40B4-BE49-F238E27FC236}">
                <a16:creationId xmlns:a16="http://schemas.microsoft.com/office/drawing/2014/main" id="{D55D2764-B1C0-4985-A0AD-B84FD77F0E3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rPr>
              <a:t>Vermont Department of Health</a:t>
            </a:r>
          </a:p>
        </p:txBody>
      </p:sp>
    </p:spTree>
    <p:extLst>
      <p:ext uri="{BB962C8B-B14F-4D97-AF65-F5344CB8AC3E}">
        <p14:creationId xmlns:p14="http://schemas.microsoft.com/office/powerpoint/2010/main" val="414294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5D32-45CB-AA4B-A98C-927F55B11F88}"/>
              </a:ext>
            </a:extLst>
          </p:cNvPr>
          <p:cNvSpPr>
            <a:spLocks noGrp="1"/>
          </p:cNvSpPr>
          <p:nvPr>
            <p:ph type="title"/>
          </p:nvPr>
        </p:nvSpPr>
        <p:spPr/>
        <p:txBody>
          <a:bodyPr/>
          <a:lstStyle/>
          <a:p>
            <a:endParaRPr lang="en-US"/>
          </a:p>
        </p:txBody>
      </p:sp>
      <p:pic>
        <p:nvPicPr>
          <p:cNvPr id="5" name="Content Placeholder 4" descr="Graphical user interface, application, table&#10;&#10;Description automatically generated">
            <a:extLst>
              <a:ext uri="{FF2B5EF4-FFF2-40B4-BE49-F238E27FC236}">
                <a16:creationId xmlns:a16="http://schemas.microsoft.com/office/drawing/2014/main" id="{6DF26003-7E93-C448-AC9F-8DFF44C647E4}"/>
              </a:ext>
            </a:extLst>
          </p:cNvPr>
          <p:cNvPicPr>
            <a:picLocks noGrp="1" noChangeAspect="1"/>
          </p:cNvPicPr>
          <p:nvPr>
            <p:ph idx="1"/>
          </p:nvPr>
        </p:nvPicPr>
        <p:blipFill>
          <a:blip r:embed="rId2"/>
          <a:stretch>
            <a:fillRect/>
          </a:stretch>
        </p:blipFill>
        <p:spPr>
          <a:xfrm>
            <a:off x="444788" y="228600"/>
            <a:ext cx="11302424" cy="6400800"/>
          </a:xfrm>
        </p:spPr>
      </p:pic>
    </p:spTree>
    <p:extLst>
      <p:ext uri="{BB962C8B-B14F-4D97-AF65-F5344CB8AC3E}">
        <p14:creationId xmlns:p14="http://schemas.microsoft.com/office/powerpoint/2010/main" val="242314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D734E2-5218-254F-B65F-04D6A3BAE0E5}"/>
              </a:ext>
            </a:extLst>
          </p:cNvPr>
          <p:cNvPicPr>
            <a:picLocks noGrp="1" noChangeAspect="1"/>
          </p:cNvPicPr>
          <p:nvPr>
            <p:ph idx="4294967295"/>
          </p:nvPr>
        </p:nvPicPr>
        <p:blipFill>
          <a:blip r:embed="rId2"/>
          <a:stretch>
            <a:fillRect/>
          </a:stretch>
        </p:blipFill>
        <p:spPr>
          <a:xfrm>
            <a:off x="1925637" y="228600"/>
            <a:ext cx="8340725" cy="6400800"/>
          </a:xfrm>
          <a:prstGeom prst="rect">
            <a:avLst/>
          </a:prstGeom>
        </p:spPr>
      </p:pic>
    </p:spTree>
    <p:extLst>
      <p:ext uri="{BB962C8B-B14F-4D97-AF65-F5344CB8AC3E}">
        <p14:creationId xmlns:p14="http://schemas.microsoft.com/office/powerpoint/2010/main" val="345438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EEE820-9A35-4F00-A9B8-64A87151BF04}"/>
              </a:ext>
            </a:extLst>
          </p:cNvPr>
          <p:cNvPicPr>
            <a:picLocks noChangeAspect="1"/>
          </p:cNvPicPr>
          <p:nvPr/>
        </p:nvPicPr>
        <p:blipFill>
          <a:blip r:embed="rId2"/>
          <a:stretch>
            <a:fillRect/>
          </a:stretch>
        </p:blipFill>
        <p:spPr>
          <a:xfrm>
            <a:off x="241599" y="1274323"/>
            <a:ext cx="6896469" cy="4266188"/>
          </a:xfrm>
          <a:prstGeom prst="rect">
            <a:avLst/>
          </a:prstGeom>
        </p:spPr>
      </p:pic>
      <p:pic>
        <p:nvPicPr>
          <p:cNvPr id="5" name="Picture 4">
            <a:extLst>
              <a:ext uri="{FF2B5EF4-FFF2-40B4-BE49-F238E27FC236}">
                <a16:creationId xmlns:a16="http://schemas.microsoft.com/office/drawing/2014/main" id="{89B7DFDB-0B03-4643-93E5-A92ECB8BE6C6}"/>
              </a:ext>
            </a:extLst>
          </p:cNvPr>
          <p:cNvPicPr>
            <a:picLocks noChangeAspect="1"/>
          </p:cNvPicPr>
          <p:nvPr/>
        </p:nvPicPr>
        <p:blipFill>
          <a:blip r:embed="rId3"/>
          <a:stretch>
            <a:fillRect/>
          </a:stretch>
        </p:blipFill>
        <p:spPr>
          <a:xfrm>
            <a:off x="7235301" y="1108954"/>
            <a:ext cx="4715100" cy="5245939"/>
          </a:xfrm>
          <a:prstGeom prst="rect">
            <a:avLst/>
          </a:prstGeom>
        </p:spPr>
      </p:pic>
      <p:sp>
        <p:nvSpPr>
          <p:cNvPr id="8" name="TextBox 7">
            <a:extLst>
              <a:ext uri="{FF2B5EF4-FFF2-40B4-BE49-F238E27FC236}">
                <a16:creationId xmlns:a16="http://schemas.microsoft.com/office/drawing/2014/main" id="{5DE90565-6769-4F74-9E37-B709FC7A2674}"/>
              </a:ext>
            </a:extLst>
          </p:cNvPr>
          <p:cNvSpPr txBox="1"/>
          <p:nvPr/>
        </p:nvSpPr>
        <p:spPr>
          <a:xfrm>
            <a:off x="5767325" y="6504121"/>
            <a:ext cx="6424675" cy="261610"/>
          </a:xfrm>
          <a:prstGeom prst="rect">
            <a:avLst/>
          </a:prstGeom>
          <a:noFill/>
        </p:spPr>
        <p:txBody>
          <a:bodyPr wrap="square" rtlCol="0">
            <a:spAutoFit/>
          </a:bodyPr>
          <a:lstStyle/>
          <a:p>
            <a:pPr algn="r"/>
            <a:r>
              <a:rPr lang="en-US" sz="1100" dirty="0"/>
              <a:t>From COVID Dashboard 1/8/21 9am </a:t>
            </a:r>
            <a:r>
              <a:rPr lang="en-US" sz="1100" dirty="0">
                <a:hlinkClick r:id="rId4"/>
              </a:rPr>
              <a:t>VT COVID-19 Public Dashboard PRD v2.0 EB Container (arcgis.com)</a:t>
            </a:r>
            <a:endParaRPr lang="en-US" sz="1100" dirty="0"/>
          </a:p>
        </p:txBody>
      </p:sp>
      <p:sp>
        <p:nvSpPr>
          <p:cNvPr id="10" name="TextBox 9">
            <a:extLst>
              <a:ext uri="{FF2B5EF4-FFF2-40B4-BE49-F238E27FC236}">
                <a16:creationId xmlns:a16="http://schemas.microsoft.com/office/drawing/2014/main" id="{B36D0917-35C5-4D4D-9124-FD84A5EE11A1}"/>
              </a:ext>
            </a:extLst>
          </p:cNvPr>
          <p:cNvSpPr txBox="1"/>
          <p:nvPr/>
        </p:nvSpPr>
        <p:spPr>
          <a:xfrm>
            <a:off x="1480" y="6396796"/>
            <a:ext cx="6094520" cy="430887"/>
          </a:xfrm>
          <a:prstGeom prst="rect">
            <a:avLst/>
          </a:prstGeom>
          <a:noFill/>
        </p:spPr>
        <p:txBody>
          <a:bodyPr wrap="square">
            <a:spAutoFit/>
          </a:bodyPr>
          <a:lstStyle/>
          <a:p>
            <a:r>
              <a:rPr lang="en-US" sz="1100" dirty="0"/>
              <a:t>From COVID Weekly Data Summary 12/18/20 </a:t>
            </a:r>
            <a:r>
              <a:rPr lang="en-US" sz="1100" dirty="0">
                <a:hlinkClick r:id="rId5"/>
              </a:rPr>
              <a:t>Weekly Data Summary | Vermont Department of Health (healthvermont.gov)</a:t>
            </a:r>
            <a:endParaRPr lang="en-US" sz="1100" dirty="0"/>
          </a:p>
        </p:txBody>
      </p:sp>
      <p:sp>
        <p:nvSpPr>
          <p:cNvPr id="11" name="TextBox 10">
            <a:extLst>
              <a:ext uri="{FF2B5EF4-FFF2-40B4-BE49-F238E27FC236}">
                <a16:creationId xmlns:a16="http://schemas.microsoft.com/office/drawing/2014/main" id="{DED8D3C5-A7B3-44D8-837A-BA08CCF0D34C}"/>
              </a:ext>
            </a:extLst>
          </p:cNvPr>
          <p:cNvSpPr txBox="1"/>
          <p:nvPr/>
        </p:nvSpPr>
        <p:spPr>
          <a:xfrm>
            <a:off x="2738021" y="647289"/>
            <a:ext cx="7657729" cy="461665"/>
          </a:xfrm>
          <a:prstGeom prst="rect">
            <a:avLst/>
          </a:prstGeom>
          <a:noFill/>
        </p:spPr>
        <p:txBody>
          <a:bodyPr wrap="square" rtlCol="0">
            <a:spAutoFit/>
          </a:bodyPr>
          <a:lstStyle/>
          <a:p>
            <a:r>
              <a:rPr lang="en-US" sz="2400" dirty="0"/>
              <a:t>Death Rates					   Death Counts</a:t>
            </a:r>
          </a:p>
        </p:txBody>
      </p:sp>
    </p:spTree>
    <p:extLst>
      <p:ext uri="{BB962C8B-B14F-4D97-AF65-F5344CB8AC3E}">
        <p14:creationId xmlns:p14="http://schemas.microsoft.com/office/powerpoint/2010/main" val="327940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46C0-B32B-40C4-97DC-693A99771D53}"/>
              </a:ext>
            </a:extLst>
          </p:cNvPr>
          <p:cNvSpPr>
            <a:spLocks noGrp="1"/>
          </p:cNvSpPr>
          <p:nvPr>
            <p:ph type="title"/>
          </p:nvPr>
        </p:nvSpPr>
        <p:spPr/>
        <p:txBody>
          <a:bodyPr/>
          <a:lstStyle/>
          <a:p>
            <a:r>
              <a:rPr lang="en-US" dirty="0"/>
              <a:t>220,148 (35%) of Vermonters are 55 Years or Older</a:t>
            </a:r>
          </a:p>
        </p:txBody>
      </p:sp>
      <p:sp>
        <p:nvSpPr>
          <p:cNvPr id="4" name="Slide Number Placeholder 3">
            <a:extLst>
              <a:ext uri="{FF2B5EF4-FFF2-40B4-BE49-F238E27FC236}">
                <a16:creationId xmlns:a16="http://schemas.microsoft.com/office/drawing/2014/main" id="{ECFDC330-9A39-490D-941B-1E868460C96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tint val="75000"/>
                </a:prstClr>
              </a:solidFill>
              <a:effectLst/>
              <a:uLnTx/>
              <a:uFillTx/>
              <a:latin typeface="Franklin Gothic Book"/>
              <a:ea typeface="+mn-ea"/>
              <a:cs typeface="+mn-cs"/>
            </a:endParaRPr>
          </a:p>
        </p:txBody>
      </p:sp>
      <p:sp>
        <p:nvSpPr>
          <p:cNvPr id="5" name="Footer Placeholder 4">
            <a:extLst>
              <a:ext uri="{FF2B5EF4-FFF2-40B4-BE49-F238E27FC236}">
                <a16:creationId xmlns:a16="http://schemas.microsoft.com/office/drawing/2014/main" id="{57B6BF03-B7E2-4BD7-BB44-73EFD94A415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rPr>
              <a:t>Vermont Department of Health</a:t>
            </a:r>
            <a:endParaRPr kumimoji="0" lang="en-US" sz="1000" b="0" i="0" u="none" strike="noStrike" kern="1200" cap="none" spc="0" normalizeH="0" baseline="0" noProof="0" dirty="0">
              <a:ln>
                <a:noFill/>
              </a:ln>
              <a:solidFill>
                <a:prstClr val="black">
                  <a:tint val="75000"/>
                </a:prstClr>
              </a:solidFill>
              <a:effectLst/>
              <a:uLnTx/>
              <a:uFillTx/>
              <a:latin typeface="Franklin Gothic Book"/>
              <a:ea typeface="+mn-ea"/>
              <a:cs typeface="+mn-cs"/>
            </a:endParaRPr>
          </a:p>
        </p:txBody>
      </p:sp>
      <p:graphicFrame>
        <p:nvGraphicFramePr>
          <p:cNvPr id="6" name="Content Placeholder 5">
            <a:extLst>
              <a:ext uri="{FF2B5EF4-FFF2-40B4-BE49-F238E27FC236}">
                <a16:creationId xmlns:a16="http://schemas.microsoft.com/office/drawing/2014/main" id="{E4CE596A-25FF-44F6-98B9-868CEB8672DC}"/>
              </a:ext>
            </a:extLst>
          </p:cNvPr>
          <p:cNvGraphicFramePr>
            <a:graphicFrameLocks noGrp="1"/>
          </p:cNvGraphicFramePr>
          <p:nvPr>
            <p:ph idx="1"/>
          </p:nvPr>
        </p:nvGraphicFramePr>
        <p:xfrm>
          <a:off x="2528931" y="1725249"/>
          <a:ext cx="7134137" cy="4813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511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DFE2-D39E-B04D-B010-CE6C3F310EBA}"/>
              </a:ext>
            </a:extLst>
          </p:cNvPr>
          <p:cNvSpPr>
            <a:spLocks noGrp="1"/>
          </p:cNvSpPr>
          <p:nvPr>
            <p:ph type="title"/>
          </p:nvPr>
        </p:nvSpPr>
        <p:spPr/>
        <p:txBody>
          <a:bodyPr/>
          <a:lstStyle/>
          <a:p>
            <a:endParaRPr lang="en-US"/>
          </a:p>
        </p:txBody>
      </p:sp>
      <p:pic>
        <p:nvPicPr>
          <p:cNvPr id="5" name="Content Placeholder 4" descr="A picture containing chart&#10;&#10;Description automatically generated">
            <a:extLst>
              <a:ext uri="{FF2B5EF4-FFF2-40B4-BE49-F238E27FC236}">
                <a16:creationId xmlns:a16="http://schemas.microsoft.com/office/drawing/2014/main" id="{D1F39E37-6D9D-F648-9B76-7B4E6746489B}"/>
              </a:ext>
            </a:extLst>
          </p:cNvPr>
          <p:cNvPicPr>
            <a:picLocks noGrp="1" noChangeAspect="1"/>
          </p:cNvPicPr>
          <p:nvPr>
            <p:ph idx="1"/>
          </p:nvPr>
        </p:nvPicPr>
        <p:blipFill>
          <a:blip r:embed="rId2"/>
          <a:stretch>
            <a:fillRect/>
          </a:stretch>
        </p:blipFill>
        <p:spPr>
          <a:xfrm>
            <a:off x="444788" y="228600"/>
            <a:ext cx="11302424" cy="6400800"/>
          </a:xfrm>
        </p:spPr>
      </p:pic>
    </p:spTree>
    <p:extLst>
      <p:ext uri="{BB962C8B-B14F-4D97-AF65-F5344CB8AC3E}">
        <p14:creationId xmlns:p14="http://schemas.microsoft.com/office/powerpoint/2010/main" val="240376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8B31-ACC8-6C44-97DE-7F271F3E53F1}"/>
              </a:ext>
            </a:extLst>
          </p:cNvPr>
          <p:cNvSpPr>
            <a:spLocks noGrp="1"/>
          </p:cNvSpPr>
          <p:nvPr>
            <p:ph type="title"/>
          </p:nvPr>
        </p:nvSpPr>
        <p:spPr/>
        <p:txBody>
          <a:bodyPr/>
          <a:lstStyle/>
          <a:p>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1CD9EEB6-276B-BA4D-950F-575567BF3832}"/>
              </a:ext>
            </a:extLst>
          </p:cNvPr>
          <p:cNvPicPr>
            <a:picLocks noGrp="1" noChangeAspect="1"/>
          </p:cNvPicPr>
          <p:nvPr>
            <p:ph idx="1"/>
          </p:nvPr>
        </p:nvPicPr>
        <p:blipFill>
          <a:blip r:embed="rId2"/>
          <a:stretch>
            <a:fillRect/>
          </a:stretch>
        </p:blipFill>
        <p:spPr>
          <a:xfrm>
            <a:off x="444788" y="92075"/>
            <a:ext cx="11302424" cy="6400800"/>
          </a:xfrm>
        </p:spPr>
      </p:pic>
    </p:spTree>
    <p:extLst>
      <p:ext uri="{BB962C8B-B14F-4D97-AF65-F5344CB8AC3E}">
        <p14:creationId xmlns:p14="http://schemas.microsoft.com/office/powerpoint/2010/main" val="263456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F65D-5D9D-DB4A-8985-154743ACDA10}"/>
              </a:ext>
            </a:extLst>
          </p:cNvPr>
          <p:cNvSpPr>
            <a:spLocks noGrp="1"/>
          </p:cNvSpPr>
          <p:nvPr>
            <p:ph type="title"/>
          </p:nvPr>
        </p:nvSpPr>
        <p:spPr/>
        <p:txBody>
          <a:bodyPr/>
          <a:lstStyle/>
          <a:p>
            <a:r>
              <a:rPr lang="en-US" dirty="0"/>
              <a:t>Evidence for High-risk Conditions- CDC</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CE2C3EC2-E112-FA44-9B11-CDF04D9778AC}"/>
              </a:ext>
            </a:extLst>
          </p:cNvPr>
          <p:cNvPicPr>
            <a:picLocks noGrp="1" noChangeAspect="1"/>
          </p:cNvPicPr>
          <p:nvPr>
            <p:ph idx="1"/>
          </p:nvPr>
        </p:nvPicPr>
        <p:blipFill>
          <a:blip r:embed="rId2"/>
          <a:stretch>
            <a:fillRect/>
          </a:stretch>
        </p:blipFill>
        <p:spPr>
          <a:xfrm>
            <a:off x="838200" y="1909349"/>
            <a:ext cx="10515600" cy="1745372"/>
          </a:xfrm>
        </p:spPr>
      </p:pic>
    </p:spTree>
    <p:extLst>
      <p:ext uri="{BB962C8B-B14F-4D97-AF65-F5344CB8AC3E}">
        <p14:creationId xmlns:p14="http://schemas.microsoft.com/office/powerpoint/2010/main" val="1413098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ermont Department of Health 1">
      <a:dk1>
        <a:sysClr val="windowText" lastClr="000000"/>
      </a:dk1>
      <a:lt1>
        <a:sysClr val="window" lastClr="FFFFFF"/>
      </a:lt1>
      <a:dk2>
        <a:srgbClr val="44546A"/>
      </a:dk2>
      <a:lt2>
        <a:srgbClr val="E7E6E6"/>
      </a:lt2>
      <a:accent1>
        <a:srgbClr val="3095B4"/>
      </a:accent1>
      <a:accent2>
        <a:srgbClr val="6A1A41"/>
      </a:accent2>
      <a:accent3>
        <a:srgbClr val="B6BF0B"/>
      </a:accent3>
      <a:accent4>
        <a:srgbClr val="263F6A"/>
      </a:accent4>
      <a:accent5>
        <a:srgbClr val="E17000"/>
      </a:accent5>
      <a:accent6>
        <a:srgbClr val="8B8178"/>
      </a:accent6>
      <a:hlink>
        <a:srgbClr val="0563C1"/>
      </a:hlink>
      <a:folHlink>
        <a:srgbClr val="954F72"/>
      </a:folHlink>
    </a:clrScheme>
    <a:fontScheme name="Health Department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_SlideDeck_Template_Widescreen.potx" id="{4E80DA15-4EB4-4552-8373-B6110B7BEBE3}" vid="{BE6E9066-6610-4119-9B1F-DFFD335570B2}"/>
    </a:ext>
  </a:extLst>
</a:theme>
</file>

<file path=ppt/theme/theme3.xml><?xml version="1.0" encoding="utf-8"?>
<a:theme xmlns:a="http://schemas.openxmlformats.org/drawingml/2006/main" name="2_Office Theme">
  <a:themeElements>
    <a:clrScheme name="Vermont Department of Health 1">
      <a:dk1>
        <a:sysClr val="windowText" lastClr="000000"/>
      </a:dk1>
      <a:lt1>
        <a:sysClr val="window" lastClr="FFFFFF"/>
      </a:lt1>
      <a:dk2>
        <a:srgbClr val="44546A"/>
      </a:dk2>
      <a:lt2>
        <a:srgbClr val="E7E6E6"/>
      </a:lt2>
      <a:accent1>
        <a:srgbClr val="3095B4"/>
      </a:accent1>
      <a:accent2>
        <a:srgbClr val="6A1A41"/>
      </a:accent2>
      <a:accent3>
        <a:srgbClr val="B6BF0B"/>
      </a:accent3>
      <a:accent4>
        <a:srgbClr val="263F6A"/>
      </a:accent4>
      <a:accent5>
        <a:srgbClr val="E17000"/>
      </a:accent5>
      <a:accent6>
        <a:srgbClr val="8B8178"/>
      </a:accent6>
      <a:hlink>
        <a:srgbClr val="0563C1"/>
      </a:hlink>
      <a:folHlink>
        <a:srgbClr val="954F72"/>
      </a:folHlink>
    </a:clrScheme>
    <a:fontScheme name="Health Department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_SlideDeck_Template_Widescreen.potx" id="{E0156325-5AAE-4ADE-B5D1-7C58B251E710}" vid="{BC1D9A6A-2AE8-412D-B89F-C4F6B2A4C83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748</Words>
  <Application>Microsoft Office PowerPoint</Application>
  <PresentationFormat>Widescreen</PresentationFormat>
  <Paragraphs>92</Paragraphs>
  <Slides>12</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Calibri</vt:lpstr>
      <vt:lpstr>Calibri Light</vt:lpstr>
      <vt:lpstr>Courier New,monospace</vt:lpstr>
      <vt:lpstr>Franklin Gothic Book</vt:lpstr>
      <vt:lpstr>Franklin Gothic Demi Cond</vt:lpstr>
      <vt:lpstr>Franklin Gothic Medium</vt:lpstr>
      <vt:lpstr>Office Theme</vt:lpstr>
      <vt:lpstr>1_Office Theme</vt:lpstr>
      <vt:lpstr>2_Office Theme</vt:lpstr>
      <vt:lpstr>PowerPoint Presentation</vt:lpstr>
      <vt:lpstr> Working Toward Health Equity in Vaccination Planning  </vt:lpstr>
      <vt:lpstr>PowerPoint Presentation</vt:lpstr>
      <vt:lpstr>PowerPoint Presentation</vt:lpstr>
      <vt:lpstr>PowerPoint Presentation</vt:lpstr>
      <vt:lpstr>220,148 (35%) of Vermonters are 55 Years or Older</vt:lpstr>
      <vt:lpstr>PowerPoint Presentation</vt:lpstr>
      <vt:lpstr>PowerPoint Presentation</vt:lpstr>
      <vt:lpstr>Evidence for High-risk Conditions- CDC</vt:lpstr>
      <vt:lpstr>High-risk Conditions- CDC</vt:lpstr>
      <vt:lpstr>Potential High-risk Conditions- CDC</vt:lpstr>
      <vt:lpstr>Number of Vermonters aged 40-64 years with the following conditions: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 Harry</dc:creator>
  <cp:lastModifiedBy>Jill Sudhoff-Guerin</cp:lastModifiedBy>
  <cp:revision>10</cp:revision>
  <dcterms:created xsi:type="dcterms:W3CDTF">2021-01-04T13:36:18Z</dcterms:created>
  <dcterms:modified xsi:type="dcterms:W3CDTF">2021-01-12T19:22:35Z</dcterms:modified>
</cp:coreProperties>
</file>